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13_E415A573.xml" ContentType="application/vnd.ms-powerpoint.comments+xml"/>
  <Override PartName="/ppt/notesSlides/notesSlide4.xml" ContentType="application/vnd.openxmlformats-officedocument.presentationml.notesSlide+xml"/>
  <Override PartName="/ppt/comments/modernComment_114_2231C86D.xml" ContentType="application/vnd.ms-powerpoint.comments+xml"/>
  <Override PartName="/ppt/comments/modernComment_136_692F7752.xml" ContentType="application/vnd.ms-powerpoint.comments+xml"/>
  <Override PartName="/ppt/comments/modernComment_122_938C14B7.xml" ContentType="application/vnd.ms-powerpoint.comments+xml"/>
  <Override PartName="/ppt/comments/modernComment_12B_2FEE3A44.xml" ContentType="application/vnd.ms-powerpoint.comments+xml"/>
  <Override PartName="/ppt/comments/modernComment_12E_95C8AD99.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8" r:id="rId5"/>
    <p:sldId id="260" r:id="rId6"/>
    <p:sldId id="275" r:id="rId7"/>
    <p:sldId id="276" r:id="rId8"/>
    <p:sldId id="310" r:id="rId9"/>
    <p:sldId id="312" r:id="rId10"/>
    <p:sldId id="315" r:id="rId11"/>
    <p:sldId id="316" r:id="rId12"/>
    <p:sldId id="290" r:id="rId13"/>
    <p:sldId id="311" r:id="rId14"/>
    <p:sldId id="319" r:id="rId15"/>
    <p:sldId id="299" r:id="rId16"/>
    <p:sldId id="318" r:id="rId17"/>
    <p:sldId id="304" r:id="rId18"/>
    <p:sldId id="302" r:id="rId19"/>
    <p:sldId id="313" r:id="rId20"/>
    <p:sldId id="303" r:id="rId21"/>
    <p:sldId id="306" r:id="rId22"/>
    <p:sldId id="307" r:id="rId23"/>
    <p:sldId id="308" r:id="rId24"/>
    <p:sldId id="305" r:id="rId25"/>
    <p:sldId id="309" r:id="rId26"/>
    <p:sldId id="26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DB7D05-4F5A-A121-AEB5-89B7109391C9}" name="Carter Baker" initials="CB" userId="S::cbaker2218@eagle.fgcu.edu::d40b1413-588e-4d37-a563-8c470b88f69e" providerId="AD"/>
  <p188:author id="{EEC61A8A-1E50-2F5C-BA84-6C29782B854E}" name="Hayden Parks" initials="HP" userId="S::hparks3905@eagle.fgcu.edu::3dc019d5-bdc9-4948-be99-6ac9501efd9f" providerId="AD"/>
  <p188:author id="{F7CE5BDE-7822-FD17-EB68-11223701A2D0}" name="Callie Unterreiner" initials="CU" userId="S::cmunterreiner5147@eagle.fgcu.edu::961aeb32-cf37-45b2-af0e-e355a60ba210" providerId="AD"/>
  <p188:author id="{2CD4ADF3-75C9-FBEB-A32B-52B381338DBD}" name="Matthew Duus" initials="MD" userId="S::mduus3767@eagle.fgcu.edu::d6e154e9-2044-4165-a007-5b9c0407f05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CC49B4-B24B-8153-D499-8FE53BE958D4}" v="394" dt="2025-04-22T16:06:52.329"/>
    <p1510:client id="{7AC98BBC-E2E3-CB2C-E0C8-91806A5E13FE}" v="4" dt="2025-04-21T19:29:39.817"/>
    <p1510:client id="{89392EFE-54E3-DBEF-1A64-96F6799CFD95}" v="77" dt="2025-04-22T18:01:59.358"/>
    <p1510:client id="{A180FD8D-E4E8-76DA-02C6-DB8F7F0074F1}" v="7" dt="2025-04-21T18:32:20.748"/>
    <p1510:client id="{B4643B07-F6EB-42F7-9DD4-159ABF5BBC8A}" v="254" vWet="255" dt="2025-04-22T19:05:05.454"/>
    <p1510:client id="{C172F0FC-035E-71CF-8CAC-0CDEC013AF27}" v="4" dt="2025-04-21T22:54:36.7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comments/modernComment_113_E415A573.xml><?xml version="1.0" encoding="utf-8"?>
<p188:cmLst xmlns:a="http://schemas.openxmlformats.org/drawingml/2006/main" xmlns:r="http://schemas.openxmlformats.org/officeDocument/2006/relationships" xmlns:p188="http://schemas.microsoft.com/office/powerpoint/2018/8/main">
  <p188:cm id="{8ACAF32B-932A-4E67-8661-CD7E81C2C12F}" authorId="{EEC61A8A-1E50-2F5C-BA84-6C29782B854E}" created="2025-04-15T19:43:56.274">
    <pc:sldMkLst xmlns:pc="http://schemas.microsoft.com/office/powerpoint/2013/main/command">
      <pc:docMk/>
      <pc:sldMk cId="3826623859" sldId="275"/>
    </pc:sldMkLst>
    <p188:txBody>
      <a:bodyPr/>
      <a:lstStyle/>
      <a:p>
        <a:r>
          <a:rPr lang="en-US"/>
          <a:t>Red tide refers to harmful algal blooms (HABs) caused primarily by the dinoflagellate Karenia brevis, which produces brevetoxins harmful to marine life and humans. These toxins can lead to fish kills, shellfish poisoning, and respiratory irritation in humans.</a:t>
        </a:r>
      </a:p>
    </p188:txBody>
  </p188:cm>
  <p188:cm id="{543E2B0D-C97D-4020-A990-E6F6B99FB9CD}" authorId="{EEC61A8A-1E50-2F5C-BA84-6C29782B854E}" created="2025-04-15T19:44:11.447">
    <pc:sldMkLst xmlns:pc="http://schemas.microsoft.com/office/powerpoint/2013/main/command">
      <pc:docMk/>
      <pc:sldMk cId="3826623859" sldId="275"/>
    </pc:sldMkLst>
    <p188:txBody>
      <a:bodyPr/>
      <a:lstStyle/>
      <a:p>
        <a:r>
          <a:rPr lang="en-US"/>
          <a:t>Nitrogen and phosphorus are supporting factors. They fuel and intensify blooms by providing nutrients that K. brevis can use to grow and persist longer. Primarily coming from human sources like agriculture and wastewater </a:t>
        </a:r>
      </a:p>
    </p188:txBody>
  </p188:cm>
  <p188:cm id="{5106412C-3F22-4268-B423-AD4AAAA040BF}" authorId="{EEC61A8A-1E50-2F5C-BA84-6C29782B854E}" created="2025-04-15T19:44:26.557">
    <pc:sldMkLst xmlns:pc="http://schemas.microsoft.com/office/powerpoint/2013/main/command">
      <pc:docMk/>
      <pc:sldMk cId="3826623859" sldId="275"/>
    </pc:sldMkLst>
    <p188:txBody>
      <a:bodyPr/>
      <a:lstStyle/>
      <a:p>
        <a:r>
          <a:rPr lang="en-US"/>
          <a:t>produces brevetoxins harmful to marine life and humans. These toxins can lead to fish kills, shellfish poisoning, and respiratory irritation in humans.</a:t>
        </a:r>
      </a:p>
    </p188:txBody>
  </p188:cm>
</p188:cmLst>
</file>

<file path=ppt/comments/modernComment_114_2231C86D.xml><?xml version="1.0" encoding="utf-8"?>
<p188:cmLst xmlns:a="http://schemas.openxmlformats.org/drawingml/2006/main" xmlns:r="http://schemas.openxmlformats.org/officeDocument/2006/relationships" xmlns:p188="http://schemas.microsoft.com/office/powerpoint/2018/8/main">
  <p188:cm id="{94311518-0592-49B1-9F22-CB7AB1D14DA3}" authorId="{EEC61A8A-1E50-2F5C-BA84-6C29782B854E}" created="2025-04-15T20:07:52.211">
    <pc:sldMkLst xmlns:pc="http://schemas.microsoft.com/office/powerpoint/2013/main/command">
      <pc:docMk/>
      <pc:sldMk cId="573687917" sldId="276"/>
    </pc:sldMkLst>
    <p188:txBody>
      <a:bodyPr/>
      <a:lstStyle/>
      <a:p>
        <a:r>
          <a:rPr lang="en-US"/>
          <a:t>Connects Lake Okeechobee to the Gulf, delivering freshwater and transporting nutrients maintaining brackish ecosystems </a:t>
        </a:r>
      </a:p>
    </p188:txBody>
  </p188:cm>
  <p188:cm id="{4D5FDAA0-71AA-4FDB-B199-CDC583560755}" authorId="{EEC61A8A-1E50-2F5C-BA84-6C29782B854E}" created="2025-04-15T20:08:58.715">
    <pc:sldMkLst xmlns:pc="http://schemas.microsoft.com/office/powerpoint/2013/main/command">
      <pc:docMk/>
      <pc:sldMk cId="573687917" sldId="276"/>
    </pc:sldMkLst>
    <p188:txBody>
      <a:bodyPr/>
      <a:lstStyle/>
      <a:p>
        <a:r>
          <a:rPr lang="en-US"/>
          <a:t>Altered river flows due to water management or climate events are very influential to red tides (nutrient loading) </a:t>
        </a:r>
      </a:p>
    </p188:txBody>
  </p188:cm>
</p188:cmLst>
</file>

<file path=ppt/comments/modernComment_122_938C14B7.xml><?xml version="1.0" encoding="utf-8"?>
<p188:cmLst xmlns:a="http://schemas.openxmlformats.org/drawingml/2006/main" xmlns:r="http://schemas.openxmlformats.org/officeDocument/2006/relationships" xmlns:p188="http://schemas.microsoft.com/office/powerpoint/2018/8/main">
  <p188:cm id="{00B9D713-31B0-4F16-9E32-0691E2D80BE8}" authorId="{2CD4ADF3-75C9-FBEB-A32B-52B381338DBD}" created="2025-04-21T18:35:26.560">
    <ac:deMkLst xmlns:ac="http://schemas.microsoft.com/office/drawing/2013/main/command">
      <pc:docMk xmlns:pc="http://schemas.microsoft.com/office/powerpoint/2013/main/command"/>
      <pc:sldMk xmlns:pc="http://schemas.microsoft.com/office/powerpoint/2013/main/command" cId="2475431095" sldId="290"/>
      <ac:spMk id="2" creationId="{8202D017-C6F6-02C4-A370-C076BE28524E}"/>
    </ac:deMkLst>
    <p188:txBody>
      <a:bodyPr/>
      <a:lstStyle/>
      <a:p>
        <a:r>
          <a:rPr lang="en-US"/>
          <a:t>We took the data for each of the 3 Caloosahatchee sites and rolled it together to show the monthly average totals flowing out of the Caloosahatchee. This highlights the seasonal variability of concentrations with some indications of general increases in concentration</a:t>
        </a:r>
      </a:p>
    </p188:txBody>
  </p188:cm>
</p188:cmLst>
</file>

<file path=ppt/comments/modernComment_12B_2FEE3A44.xml><?xml version="1.0" encoding="utf-8"?>
<p188:cmLst xmlns:a="http://schemas.openxmlformats.org/drawingml/2006/main" xmlns:r="http://schemas.openxmlformats.org/officeDocument/2006/relationships" xmlns:p188="http://schemas.microsoft.com/office/powerpoint/2018/8/main">
  <p188:cm id="{7008C17D-C299-4280-B274-CC878EA8367E}" authorId="{2CD4ADF3-75C9-FBEB-A32B-52B381338DBD}" created="2025-04-21T17:17:34.692">
    <ac:deMkLst xmlns:ac="http://schemas.microsoft.com/office/drawing/2013/main/command">
      <pc:docMk xmlns:pc="http://schemas.microsoft.com/office/powerpoint/2013/main/command"/>
      <pc:sldMk xmlns:pc="http://schemas.microsoft.com/office/powerpoint/2013/main/command" cId="804141636" sldId="299"/>
      <ac:spMk id="2" creationId="{115261D5-8C57-3923-C435-47D162010AE7}"/>
    </ac:deMkLst>
    <p188:txBody>
      <a:bodyPr/>
      <a:lstStyle/>
      <a:p>
        <a:r>
          <a:rPr lang="en-US"/>
          <a:t>This slide shows red tide bloom location and intensity for each of the four months selected throughout the data time series. </a:t>
        </a:r>
      </a:p>
    </p188:txBody>
  </p188:cm>
</p188:cmLst>
</file>

<file path=ppt/comments/modernComment_12E_95C8AD99.xml><?xml version="1.0" encoding="utf-8"?>
<p188:cmLst xmlns:a="http://schemas.openxmlformats.org/drawingml/2006/main" xmlns:r="http://schemas.openxmlformats.org/officeDocument/2006/relationships" xmlns:p188="http://schemas.microsoft.com/office/powerpoint/2018/8/main">
  <p188:cm id="{00EFCA6C-4361-4997-9184-34B124184E92}" authorId="{2CD4ADF3-75C9-FBEB-A32B-52B381338DBD}" created="2025-04-21T17:27:23.629">
    <pc:sldMkLst xmlns:pc="http://schemas.microsoft.com/office/powerpoint/2013/main/command">
      <pc:docMk/>
      <pc:sldMk cId="2512956825" sldId="302"/>
    </pc:sldMkLst>
    <p188:txBody>
      <a:bodyPr/>
      <a:lstStyle/>
      <a:p>
        <a:r>
          <a:rPr lang="en-US"/>
          <a:t>Here we've stacked each of the nutrient monitoring sites showing the TP and TN concentration for each with standard scaling. What's interesting here is that we can visualize the dilution of the heavily concentrated TN and TP at SR 79 as it moves downstream and into the Gulf</a:t>
        </a:r>
      </a:p>
    </p188:txBody>
  </p188:cm>
</p188:cmLst>
</file>

<file path=ppt/comments/modernComment_136_692F7752.xml><?xml version="1.0" encoding="utf-8"?>
<p188:cmLst xmlns:a="http://schemas.openxmlformats.org/drawingml/2006/main" xmlns:r="http://schemas.openxmlformats.org/officeDocument/2006/relationships" xmlns:p188="http://schemas.microsoft.com/office/powerpoint/2018/8/main">
  <p188:cm id="{B28BAAB1-BE7D-4996-945C-470331FB0FD4}" authorId="{F7CE5BDE-7822-FD17-EB68-11223701A2D0}" created="2025-04-21T18:30:13.415">
    <pc:sldMkLst xmlns:pc="http://schemas.microsoft.com/office/powerpoint/2013/main/command">
      <pc:docMk/>
      <pc:sldMk cId="1764718418" sldId="310"/>
    </pc:sldMkLst>
    <p188:txBody>
      <a:bodyPr/>
      <a:lstStyle/>
      <a:p>
        <a:r>
          <a:rPr lang="en-US"/>
          <a:t>The data collection primarily targeted the Caloosahatchee River and its surrounding regions. Although not all data were sourced directly from this area, efforts were made to obtain measurements from the nearest available monitoring stations. As can be seen on the graphic all data collection locations were in and around the river. </a:t>
        </a:r>
      </a:p>
    </p188:txBody>
  </p188:cm>
  <p188:cm id="{8BF34AD3-7D2C-4369-89D4-952574486312}" authorId="{F7CE5BDE-7822-FD17-EB68-11223701A2D0}" created="2025-04-21T18:30:28.931">
    <pc:sldMkLst xmlns:pc="http://schemas.microsoft.com/office/powerpoint/2013/main/command">
      <pc:docMk/>
      <pc:sldMk cId="1764718418" sldId="310"/>
    </pc:sldMkLst>
    <p188:txBody>
      <a:bodyPr/>
      <a:lstStyle/>
      <a:p>
        <a:r>
          <a:rPr lang="en-US"/>
          <a:t>This area was selected due to recent findings that demonstrate a significant relationship between nitrogen-rich  freshwater discharges from Lake Okeechobee into the Caloosahatchee River and the extended duration of red tide blooms along Florida’s southwest coast</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64BAD0-2D14-45E0-9375-5395CB9C159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E42385B-2459-4DA3-B7F8-958A59EC7003}">
      <dgm:prSet/>
      <dgm:spPr/>
      <dgm:t>
        <a:bodyPr/>
        <a:lstStyle/>
        <a:p>
          <a:pPr>
            <a:lnSpc>
              <a:spcPct val="100000"/>
            </a:lnSpc>
          </a:pPr>
          <a:r>
            <a:rPr lang="en-US">
              <a:latin typeface="Corbel" panose="020B0503020204020204"/>
            </a:rPr>
            <a:t>61%</a:t>
          </a:r>
          <a:r>
            <a:rPr lang="en-US"/>
            <a:t> </a:t>
          </a:r>
          <a:r>
            <a:rPr lang="en-US">
              <a:latin typeface="Corbel" panose="020B0503020204020204"/>
            </a:rPr>
            <a:t>true positive rate (AUC) after</a:t>
          </a:r>
          <a:r>
            <a:rPr lang="en-US"/>
            <a:t> data leakage solution</a:t>
          </a:r>
        </a:p>
      </dgm:t>
    </dgm:pt>
    <dgm:pt modelId="{141CC6E3-A050-488A-BD7F-D769775D68BC}" type="parTrans" cxnId="{0625363A-5F10-488A-AD28-7BF291E8E1A1}">
      <dgm:prSet/>
      <dgm:spPr/>
      <dgm:t>
        <a:bodyPr/>
        <a:lstStyle/>
        <a:p>
          <a:endParaRPr lang="en-US"/>
        </a:p>
      </dgm:t>
    </dgm:pt>
    <dgm:pt modelId="{C4174C08-6EC0-41D8-B22D-50E276115F48}" type="sibTrans" cxnId="{0625363A-5F10-488A-AD28-7BF291E8E1A1}">
      <dgm:prSet/>
      <dgm:spPr/>
      <dgm:t>
        <a:bodyPr/>
        <a:lstStyle/>
        <a:p>
          <a:endParaRPr lang="en-US"/>
        </a:p>
      </dgm:t>
    </dgm:pt>
    <dgm:pt modelId="{BED28B13-DA59-431A-AEE6-270257C26924}">
      <dgm:prSet/>
      <dgm:spPr/>
      <dgm:t>
        <a:bodyPr/>
        <a:lstStyle/>
        <a:p>
          <a:pPr>
            <a:lnSpc>
              <a:spcPct val="100000"/>
            </a:lnSpc>
          </a:pPr>
          <a:r>
            <a:rPr lang="en-US"/>
            <a:t>73% accuracy – Random Forest model</a:t>
          </a:r>
        </a:p>
      </dgm:t>
    </dgm:pt>
    <dgm:pt modelId="{D553A2C2-38B5-4727-B941-E664E99C0BB6}" type="parTrans" cxnId="{5C012A47-FDF4-48F1-AE48-4A6830ED746F}">
      <dgm:prSet/>
      <dgm:spPr/>
      <dgm:t>
        <a:bodyPr/>
        <a:lstStyle/>
        <a:p>
          <a:endParaRPr lang="en-US"/>
        </a:p>
      </dgm:t>
    </dgm:pt>
    <dgm:pt modelId="{60503DAE-21F3-41B4-8753-BBB803F5A7FA}" type="sibTrans" cxnId="{5C012A47-FDF4-48F1-AE48-4A6830ED746F}">
      <dgm:prSet/>
      <dgm:spPr/>
      <dgm:t>
        <a:bodyPr/>
        <a:lstStyle/>
        <a:p>
          <a:endParaRPr lang="en-US"/>
        </a:p>
      </dgm:t>
    </dgm:pt>
    <dgm:pt modelId="{A60F778F-F2A4-449D-8243-FB4258670C16}">
      <dgm:prSet/>
      <dgm:spPr/>
      <dgm:t>
        <a:bodyPr/>
        <a:lstStyle/>
        <a:p>
          <a:pPr>
            <a:lnSpc>
              <a:spcPct val="100000"/>
            </a:lnSpc>
          </a:pPr>
          <a:r>
            <a:rPr lang="en-US"/>
            <a:t>- Struggles to identify bloom events effectively</a:t>
          </a:r>
        </a:p>
      </dgm:t>
    </dgm:pt>
    <dgm:pt modelId="{7101079D-E9D3-4AED-96B2-6DFC2BAEBE34}" type="parTrans" cxnId="{75B2495B-0FE4-4EB4-9513-FB4F27BD65D3}">
      <dgm:prSet/>
      <dgm:spPr/>
      <dgm:t>
        <a:bodyPr/>
        <a:lstStyle/>
        <a:p>
          <a:endParaRPr lang="en-US"/>
        </a:p>
      </dgm:t>
    </dgm:pt>
    <dgm:pt modelId="{979D1068-2B2D-41B1-AD18-7B89190579A3}" type="sibTrans" cxnId="{75B2495B-0FE4-4EB4-9513-FB4F27BD65D3}">
      <dgm:prSet/>
      <dgm:spPr/>
      <dgm:t>
        <a:bodyPr/>
        <a:lstStyle/>
        <a:p>
          <a:endParaRPr lang="en-US"/>
        </a:p>
      </dgm:t>
    </dgm:pt>
    <dgm:pt modelId="{B9B8BF54-C30A-491A-A69B-5AA2944795DD}">
      <dgm:prSet/>
      <dgm:spPr/>
      <dgm:t>
        <a:bodyPr/>
        <a:lstStyle/>
        <a:p>
          <a:pPr>
            <a:lnSpc>
              <a:spcPct val="100000"/>
            </a:lnSpc>
          </a:pPr>
          <a:r>
            <a:rPr lang="en-US"/>
            <a:t>59% accuracy – Logistic Regression Model</a:t>
          </a:r>
        </a:p>
      </dgm:t>
    </dgm:pt>
    <dgm:pt modelId="{56145BF3-1F7E-48AF-96AD-3FF358948DAD}" type="parTrans" cxnId="{90CB158F-97B0-41DA-92CF-60148A5A4FA5}">
      <dgm:prSet/>
      <dgm:spPr/>
      <dgm:t>
        <a:bodyPr/>
        <a:lstStyle/>
        <a:p>
          <a:endParaRPr lang="en-US"/>
        </a:p>
      </dgm:t>
    </dgm:pt>
    <dgm:pt modelId="{060A22F3-1CD0-4893-AC35-CEF46B858B69}" type="sibTrans" cxnId="{90CB158F-97B0-41DA-92CF-60148A5A4FA5}">
      <dgm:prSet/>
      <dgm:spPr/>
      <dgm:t>
        <a:bodyPr/>
        <a:lstStyle/>
        <a:p>
          <a:endParaRPr lang="en-US"/>
        </a:p>
      </dgm:t>
    </dgm:pt>
    <dgm:pt modelId="{DABFEE79-4CA4-4072-BA1F-1E8630CE830F}">
      <dgm:prSet/>
      <dgm:spPr/>
      <dgm:t>
        <a:bodyPr/>
        <a:lstStyle/>
        <a:p>
          <a:pPr>
            <a:lnSpc>
              <a:spcPct val="100000"/>
            </a:lnSpc>
          </a:pPr>
          <a:r>
            <a:rPr lang="en-US"/>
            <a:t>- Improved sensitivity to bloom events [identified 8/19 - recall 0.42]</a:t>
          </a:r>
        </a:p>
      </dgm:t>
    </dgm:pt>
    <dgm:pt modelId="{DA91C07C-BD4C-45CB-AA68-76F949804A10}" type="parTrans" cxnId="{7BD9C26C-89F6-4B75-89BB-48CB421B7B3F}">
      <dgm:prSet/>
      <dgm:spPr/>
      <dgm:t>
        <a:bodyPr/>
        <a:lstStyle/>
        <a:p>
          <a:endParaRPr lang="en-US"/>
        </a:p>
      </dgm:t>
    </dgm:pt>
    <dgm:pt modelId="{6A6CE373-D54B-4960-9BB7-F3060A2F642F}" type="sibTrans" cxnId="{7BD9C26C-89F6-4B75-89BB-48CB421B7B3F}">
      <dgm:prSet/>
      <dgm:spPr/>
      <dgm:t>
        <a:bodyPr/>
        <a:lstStyle/>
        <a:p>
          <a:endParaRPr lang="en-US"/>
        </a:p>
      </dgm:t>
    </dgm:pt>
    <dgm:pt modelId="{288C433A-00A5-4889-93B2-789833E755F9}">
      <dgm:prSet/>
      <dgm:spPr/>
      <dgm:t>
        <a:bodyPr/>
        <a:lstStyle/>
        <a:p>
          <a:pPr>
            <a:lnSpc>
              <a:spcPct val="100000"/>
            </a:lnSpc>
          </a:pPr>
          <a:r>
            <a:rPr lang="en-US">
              <a:latin typeface="Corbel" panose="020B0503020204020204"/>
            </a:rPr>
            <a:t>Suggests limited</a:t>
          </a:r>
          <a:r>
            <a:rPr lang="en-US"/>
            <a:t> </a:t>
          </a:r>
          <a:r>
            <a:rPr lang="en-US">
              <a:latin typeface="Corbel" panose="020B0503020204020204"/>
            </a:rPr>
            <a:t>variability in environmental factors,</a:t>
          </a:r>
          <a:r>
            <a:rPr lang="en-US"/>
            <a:t> </a:t>
          </a:r>
          <a:r>
            <a:rPr lang="en-US">
              <a:latin typeface="Corbel" panose="020B0503020204020204"/>
            </a:rPr>
            <a:t>requiring more robust data input</a:t>
          </a:r>
          <a:endParaRPr lang="en-US"/>
        </a:p>
      </dgm:t>
    </dgm:pt>
    <dgm:pt modelId="{C323BEE0-969B-4B51-A337-3B7C33249812}" type="parTrans" cxnId="{FCE272F4-2D81-4B09-B84E-00DFF64F898F}">
      <dgm:prSet/>
      <dgm:spPr/>
      <dgm:t>
        <a:bodyPr/>
        <a:lstStyle/>
        <a:p>
          <a:endParaRPr lang="en-US"/>
        </a:p>
      </dgm:t>
    </dgm:pt>
    <dgm:pt modelId="{A9B76116-4E80-4230-89F0-CEA4CFAA2205}" type="sibTrans" cxnId="{FCE272F4-2D81-4B09-B84E-00DFF64F898F}">
      <dgm:prSet/>
      <dgm:spPr/>
      <dgm:t>
        <a:bodyPr/>
        <a:lstStyle/>
        <a:p>
          <a:endParaRPr lang="en-US"/>
        </a:p>
      </dgm:t>
    </dgm:pt>
    <dgm:pt modelId="{B6B75A0D-992B-43F2-B450-C79AC2B0C892}" type="pres">
      <dgm:prSet presAssocID="{A064BAD0-2D14-45E0-9375-5395CB9C1592}" presName="root" presStyleCnt="0">
        <dgm:presLayoutVars>
          <dgm:dir/>
          <dgm:resizeHandles val="exact"/>
        </dgm:presLayoutVars>
      </dgm:prSet>
      <dgm:spPr/>
    </dgm:pt>
    <dgm:pt modelId="{6562C631-CA16-490A-951B-CF3B95FD58F9}" type="pres">
      <dgm:prSet presAssocID="{CE42385B-2459-4DA3-B7F8-958A59EC7003}" presName="compNode" presStyleCnt="0"/>
      <dgm:spPr/>
    </dgm:pt>
    <dgm:pt modelId="{B4ABD481-FC6C-47C2-953B-B6ED42B86189}" type="pres">
      <dgm:prSet presAssocID="{CE42385B-2459-4DA3-B7F8-958A59EC7003}" presName="bgRect" presStyleLbl="bgShp" presStyleIdx="0" presStyleCnt="4"/>
      <dgm:spPr/>
    </dgm:pt>
    <dgm:pt modelId="{E53DF211-E1F9-4E22-82E0-2F99E9D53BFA}" type="pres">
      <dgm:prSet presAssocID="{CE42385B-2459-4DA3-B7F8-958A59EC700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0F9BB077-9B47-4841-9632-AF810359ECB3}" type="pres">
      <dgm:prSet presAssocID="{CE42385B-2459-4DA3-B7F8-958A59EC7003}" presName="spaceRect" presStyleCnt="0"/>
      <dgm:spPr/>
    </dgm:pt>
    <dgm:pt modelId="{9CA44DB9-F090-4C31-AC7B-2A4378196A87}" type="pres">
      <dgm:prSet presAssocID="{CE42385B-2459-4DA3-B7F8-958A59EC7003}" presName="parTx" presStyleLbl="revTx" presStyleIdx="0" presStyleCnt="6">
        <dgm:presLayoutVars>
          <dgm:chMax val="0"/>
          <dgm:chPref val="0"/>
        </dgm:presLayoutVars>
      </dgm:prSet>
      <dgm:spPr/>
    </dgm:pt>
    <dgm:pt modelId="{1CD6931B-3085-435E-A289-53BEDA33F998}" type="pres">
      <dgm:prSet presAssocID="{C4174C08-6EC0-41D8-B22D-50E276115F48}" presName="sibTrans" presStyleCnt="0"/>
      <dgm:spPr/>
    </dgm:pt>
    <dgm:pt modelId="{D82DCA53-3719-403D-AD9E-4CA90946CB0F}" type="pres">
      <dgm:prSet presAssocID="{BED28B13-DA59-431A-AEE6-270257C26924}" presName="compNode" presStyleCnt="0"/>
      <dgm:spPr/>
    </dgm:pt>
    <dgm:pt modelId="{14D1AEEE-A072-48CC-B8DD-01C3D36364A9}" type="pres">
      <dgm:prSet presAssocID="{BED28B13-DA59-431A-AEE6-270257C26924}" presName="bgRect" presStyleLbl="bgShp" presStyleIdx="1" presStyleCnt="4"/>
      <dgm:spPr/>
    </dgm:pt>
    <dgm:pt modelId="{16653A23-9B12-43B3-B31F-E397CF3F9BFA}" type="pres">
      <dgm:prSet presAssocID="{BED28B13-DA59-431A-AEE6-270257C269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ext>
      </dgm:extLst>
    </dgm:pt>
    <dgm:pt modelId="{AD51E8BB-E512-47A1-9A14-C487176219B0}" type="pres">
      <dgm:prSet presAssocID="{BED28B13-DA59-431A-AEE6-270257C26924}" presName="spaceRect" presStyleCnt="0"/>
      <dgm:spPr/>
    </dgm:pt>
    <dgm:pt modelId="{DE7D3220-0AED-4850-9EE6-19D277905193}" type="pres">
      <dgm:prSet presAssocID="{BED28B13-DA59-431A-AEE6-270257C26924}" presName="parTx" presStyleLbl="revTx" presStyleIdx="1" presStyleCnt="6">
        <dgm:presLayoutVars>
          <dgm:chMax val="0"/>
          <dgm:chPref val="0"/>
        </dgm:presLayoutVars>
      </dgm:prSet>
      <dgm:spPr/>
    </dgm:pt>
    <dgm:pt modelId="{5DF348C6-E9BD-4DD3-80C4-C99EAE0166BE}" type="pres">
      <dgm:prSet presAssocID="{BED28B13-DA59-431A-AEE6-270257C26924}" presName="desTx" presStyleLbl="revTx" presStyleIdx="2" presStyleCnt="6">
        <dgm:presLayoutVars/>
      </dgm:prSet>
      <dgm:spPr/>
    </dgm:pt>
    <dgm:pt modelId="{34845968-D69A-484A-8158-81BB118EB221}" type="pres">
      <dgm:prSet presAssocID="{60503DAE-21F3-41B4-8753-BBB803F5A7FA}" presName="sibTrans" presStyleCnt="0"/>
      <dgm:spPr/>
    </dgm:pt>
    <dgm:pt modelId="{8C574700-5338-4B2E-8413-B062CF52D9FB}" type="pres">
      <dgm:prSet presAssocID="{B9B8BF54-C30A-491A-A69B-5AA2944795DD}" presName="compNode" presStyleCnt="0"/>
      <dgm:spPr/>
    </dgm:pt>
    <dgm:pt modelId="{5E884802-2955-42F6-B07F-45E6ED796F7E}" type="pres">
      <dgm:prSet presAssocID="{B9B8BF54-C30A-491A-A69B-5AA2944795DD}" presName="bgRect" presStyleLbl="bgShp" presStyleIdx="2" presStyleCnt="4"/>
      <dgm:spPr/>
    </dgm:pt>
    <dgm:pt modelId="{2D460D69-BF4C-4767-B59D-E7FE9F74D82B}" type="pres">
      <dgm:prSet presAssocID="{B9B8BF54-C30A-491A-A69B-5AA2944795D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esentation with Bar Chart"/>
        </a:ext>
      </dgm:extLst>
    </dgm:pt>
    <dgm:pt modelId="{B225BD46-3815-436D-A89E-4B242967ABDE}" type="pres">
      <dgm:prSet presAssocID="{B9B8BF54-C30A-491A-A69B-5AA2944795DD}" presName="spaceRect" presStyleCnt="0"/>
      <dgm:spPr/>
    </dgm:pt>
    <dgm:pt modelId="{6603DEDB-6F1A-4D3B-B483-6DB4C8FB6DED}" type="pres">
      <dgm:prSet presAssocID="{B9B8BF54-C30A-491A-A69B-5AA2944795DD}" presName="parTx" presStyleLbl="revTx" presStyleIdx="3" presStyleCnt="6">
        <dgm:presLayoutVars>
          <dgm:chMax val="0"/>
          <dgm:chPref val="0"/>
        </dgm:presLayoutVars>
      </dgm:prSet>
      <dgm:spPr/>
    </dgm:pt>
    <dgm:pt modelId="{9BA984FB-2C74-4B72-9114-4A7F1D746084}" type="pres">
      <dgm:prSet presAssocID="{B9B8BF54-C30A-491A-A69B-5AA2944795DD}" presName="desTx" presStyleLbl="revTx" presStyleIdx="4" presStyleCnt="6">
        <dgm:presLayoutVars/>
      </dgm:prSet>
      <dgm:spPr/>
    </dgm:pt>
    <dgm:pt modelId="{32295790-1488-470E-A238-CA473C2D6BD2}" type="pres">
      <dgm:prSet presAssocID="{060A22F3-1CD0-4893-AC35-CEF46B858B69}" presName="sibTrans" presStyleCnt="0"/>
      <dgm:spPr/>
    </dgm:pt>
    <dgm:pt modelId="{FD8B55BC-0F16-48F5-AC83-04298F0DDD19}" type="pres">
      <dgm:prSet presAssocID="{288C433A-00A5-4889-93B2-789833E755F9}" presName="compNode" presStyleCnt="0"/>
      <dgm:spPr/>
    </dgm:pt>
    <dgm:pt modelId="{86609546-D25B-4464-95DD-433CF8E8A835}" type="pres">
      <dgm:prSet presAssocID="{288C433A-00A5-4889-93B2-789833E755F9}" presName="bgRect" presStyleLbl="bgShp" presStyleIdx="3" presStyleCnt="4"/>
      <dgm:spPr/>
    </dgm:pt>
    <dgm:pt modelId="{D67401F7-A7D9-457C-B3E0-E07B3511D547}" type="pres">
      <dgm:prSet presAssocID="{288C433A-00A5-4889-93B2-789833E755F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ning"/>
        </a:ext>
      </dgm:extLst>
    </dgm:pt>
    <dgm:pt modelId="{CA531838-0E62-495A-9A6A-7BB0CD9019EA}" type="pres">
      <dgm:prSet presAssocID="{288C433A-00A5-4889-93B2-789833E755F9}" presName="spaceRect" presStyleCnt="0"/>
      <dgm:spPr/>
    </dgm:pt>
    <dgm:pt modelId="{708AA9C4-F9AA-4BC4-815C-DBC16BEF0D91}" type="pres">
      <dgm:prSet presAssocID="{288C433A-00A5-4889-93B2-789833E755F9}" presName="parTx" presStyleLbl="revTx" presStyleIdx="5" presStyleCnt="6">
        <dgm:presLayoutVars>
          <dgm:chMax val="0"/>
          <dgm:chPref val="0"/>
        </dgm:presLayoutVars>
      </dgm:prSet>
      <dgm:spPr/>
    </dgm:pt>
  </dgm:ptLst>
  <dgm:cxnLst>
    <dgm:cxn modelId="{63A22709-41AE-425B-8B80-A6793073EF8C}" type="presOf" srcId="{BED28B13-DA59-431A-AEE6-270257C26924}" destId="{DE7D3220-0AED-4850-9EE6-19D277905193}" srcOrd="0" destOrd="0" presId="urn:microsoft.com/office/officeart/2018/2/layout/IconVerticalSolidList"/>
    <dgm:cxn modelId="{0625363A-5F10-488A-AD28-7BF291E8E1A1}" srcId="{A064BAD0-2D14-45E0-9375-5395CB9C1592}" destId="{CE42385B-2459-4DA3-B7F8-958A59EC7003}" srcOrd="0" destOrd="0" parTransId="{141CC6E3-A050-488A-BD7F-D769775D68BC}" sibTransId="{C4174C08-6EC0-41D8-B22D-50E276115F48}"/>
    <dgm:cxn modelId="{83E01D3F-D411-4671-93C0-60CA3BA71B2A}" type="presOf" srcId="{CE42385B-2459-4DA3-B7F8-958A59EC7003}" destId="{9CA44DB9-F090-4C31-AC7B-2A4378196A87}" srcOrd="0" destOrd="0" presId="urn:microsoft.com/office/officeart/2018/2/layout/IconVerticalSolidList"/>
    <dgm:cxn modelId="{75B2495B-0FE4-4EB4-9513-FB4F27BD65D3}" srcId="{BED28B13-DA59-431A-AEE6-270257C26924}" destId="{A60F778F-F2A4-449D-8243-FB4258670C16}" srcOrd="0" destOrd="0" parTransId="{7101079D-E9D3-4AED-96B2-6DFC2BAEBE34}" sibTransId="{979D1068-2B2D-41B1-AD18-7B89190579A3}"/>
    <dgm:cxn modelId="{F3208A41-C0C9-484A-A29C-E6BC5B02ADA0}" type="presOf" srcId="{288C433A-00A5-4889-93B2-789833E755F9}" destId="{708AA9C4-F9AA-4BC4-815C-DBC16BEF0D91}" srcOrd="0" destOrd="0" presId="urn:microsoft.com/office/officeart/2018/2/layout/IconVerticalSolidList"/>
    <dgm:cxn modelId="{5C012A47-FDF4-48F1-AE48-4A6830ED746F}" srcId="{A064BAD0-2D14-45E0-9375-5395CB9C1592}" destId="{BED28B13-DA59-431A-AEE6-270257C26924}" srcOrd="1" destOrd="0" parTransId="{D553A2C2-38B5-4727-B941-E664E99C0BB6}" sibTransId="{60503DAE-21F3-41B4-8753-BBB803F5A7FA}"/>
    <dgm:cxn modelId="{7BD9C26C-89F6-4B75-89BB-48CB421B7B3F}" srcId="{B9B8BF54-C30A-491A-A69B-5AA2944795DD}" destId="{DABFEE79-4CA4-4072-BA1F-1E8630CE830F}" srcOrd="0" destOrd="0" parTransId="{DA91C07C-BD4C-45CB-AA68-76F949804A10}" sibTransId="{6A6CE373-D54B-4960-9BB7-F3060A2F642F}"/>
    <dgm:cxn modelId="{70089881-A9BB-4DAF-933B-E0706DAB7F43}" type="presOf" srcId="{B9B8BF54-C30A-491A-A69B-5AA2944795DD}" destId="{6603DEDB-6F1A-4D3B-B483-6DB4C8FB6DED}" srcOrd="0" destOrd="0" presId="urn:microsoft.com/office/officeart/2018/2/layout/IconVerticalSolidList"/>
    <dgm:cxn modelId="{FAEF6783-616E-46AC-BF61-09FFDE406193}" type="presOf" srcId="{A064BAD0-2D14-45E0-9375-5395CB9C1592}" destId="{B6B75A0D-992B-43F2-B450-C79AC2B0C892}" srcOrd="0" destOrd="0" presId="urn:microsoft.com/office/officeart/2018/2/layout/IconVerticalSolidList"/>
    <dgm:cxn modelId="{90CB158F-97B0-41DA-92CF-60148A5A4FA5}" srcId="{A064BAD0-2D14-45E0-9375-5395CB9C1592}" destId="{B9B8BF54-C30A-491A-A69B-5AA2944795DD}" srcOrd="2" destOrd="0" parTransId="{56145BF3-1F7E-48AF-96AD-3FF358948DAD}" sibTransId="{060A22F3-1CD0-4893-AC35-CEF46B858B69}"/>
    <dgm:cxn modelId="{EAB378AF-B9B7-4D1D-907B-F9A051A6C853}" type="presOf" srcId="{DABFEE79-4CA4-4072-BA1F-1E8630CE830F}" destId="{9BA984FB-2C74-4B72-9114-4A7F1D746084}" srcOrd="0" destOrd="0" presId="urn:microsoft.com/office/officeart/2018/2/layout/IconVerticalSolidList"/>
    <dgm:cxn modelId="{AE8D43E5-4561-4FA4-8C26-1C419D37874E}" type="presOf" srcId="{A60F778F-F2A4-449D-8243-FB4258670C16}" destId="{5DF348C6-E9BD-4DD3-80C4-C99EAE0166BE}" srcOrd="0" destOrd="0" presId="urn:microsoft.com/office/officeart/2018/2/layout/IconVerticalSolidList"/>
    <dgm:cxn modelId="{FCE272F4-2D81-4B09-B84E-00DFF64F898F}" srcId="{A064BAD0-2D14-45E0-9375-5395CB9C1592}" destId="{288C433A-00A5-4889-93B2-789833E755F9}" srcOrd="3" destOrd="0" parTransId="{C323BEE0-969B-4B51-A337-3B7C33249812}" sibTransId="{A9B76116-4E80-4230-89F0-CEA4CFAA2205}"/>
    <dgm:cxn modelId="{F691B0BF-6DA0-4FEF-AAAB-5606B8DD68E4}" type="presParOf" srcId="{B6B75A0D-992B-43F2-B450-C79AC2B0C892}" destId="{6562C631-CA16-490A-951B-CF3B95FD58F9}" srcOrd="0" destOrd="0" presId="urn:microsoft.com/office/officeart/2018/2/layout/IconVerticalSolidList"/>
    <dgm:cxn modelId="{A70E314C-5E44-4CC7-BE15-CB5C7ECDDF8A}" type="presParOf" srcId="{6562C631-CA16-490A-951B-CF3B95FD58F9}" destId="{B4ABD481-FC6C-47C2-953B-B6ED42B86189}" srcOrd="0" destOrd="0" presId="urn:microsoft.com/office/officeart/2018/2/layout/IconVerticalSolidList"/>
    <dgm:cxn modelId="{3CB5593B-592F-4F1C-9397-D65A813B01CD}" type="presParOf" srcId="{6562C631-CA16-490A-951B-CF3B95FD58F9}" destId="{E53DF211-E1F9-4E22-82E0-2F99E9D53BFA}" srcOrd="1" destOrd="0" presId="urn:microsoft.com/office/officeart/2018/2/layout/IconVerticalSolidList"/>
    <dgm:cxn modelId="{16B12A5A-30EA-480D-B12C-F28FCF659BAC}" type="presParOf" srcId="{6562C631-CA16-490A-951B-CF3B95FD58F9}" destId="{0F9BB077-9B47-4841-9632-AF810359ECB3}" srcOrd="2" destOrd="0" presId="urn:microsoft.com/office/officeart/2018/2/layout/IconVerticalSolidList"/>
    <dgm:cxn modelId="{27C72069-F469-451A-99AF-259C07B25B0B}" type="presParOf" srcId="{6562C631-CA16-490A-951B-CF3B95FD58F9}" destId="{9CA44DB9-F090-4C31-AC7B-2A4378196A87}" srcOrd="3" destOrd="0" presId="urn:microsoft.com/office/officeart/2018/2/layout/IconVerticalSolidList"/>
    <dgm:cxn modelId="{2BBB1A23-6F51-4E50-A7C7-1A72C5521791}" type="presParOf" srcId="{B6B75A0D-992B-43F2-B450-C79AC2B0C892}" destId="{1CD6931B-3085-435E-A289-53BEDA33F998}" srcOrd="1" destOrd="0" presId="urn:microsoft.com/office/officeart/2018/2/layout/IconVerticalSolidList"/>
    <dgm:cxn modelId="{D90625EA-04BC-4173-B734-836A6B5E97D1}" type="presParOf" srcId="{B6B75A0D-992B-43F2-B450-C79AC2B0C892}" destId="{D82DCA53-3719-403D-AD9E-4CA90946CB0F}" srcOrd="2" destOrd="0" presId="urn:microsoft.com/office/officeart/2018/2/layout/IconVerticalSolidList"/>
    <dgm:cxn modelId="{F099A0D8-C613-4DF4-8D5F-F28835FFE866}" type="presParOf" srcId="{D82DCA53-3719-403D-AD9E-4CA90946CB0F}" destId="{14D1AEEE-A072-48CC-B8DD-01C3D36364A9}" srcOrd="0" destOrd="0" presId="urn:microsoft.com/office/officeart/2018/2/layout/IconVerticalSolidList"/>
    <dgm:cxn modelId="{840D6D2E-3EB3-41BC-A251-08EB9ECFC291}" type="presParOf" srcId="{D82DCA53-3719-403D-AD9E-4CA90946CB0F}" destId="{16653A23-9B12-43B3-B31F-E397CF3F9BFA}" srcOrd="1" destOrd="0" presId="urn:microsoft.com/office/officeart/2018/2/layout/IconVerticalSolidList"/>
    <dgm:cxn modelId="{CA1034C8-E84F-4FEB-A6D7-36A3A2D3E114}" type="presParOf" srcId="{D82DCA53-3719-403D-AD9E-4CA90946CB0F}" destId="{AD51E8BB-E512-47A1-9A14-C487176219B0}" srcOrd="2" destOrd="0" presId="urn:microsoft.com/office/officeart/2018/2/layout/IconVerticalSolidList"/>
    <dgm:cxn modelId="{07E9A16B-A28B-4A2A-B43B-89F38994DBD8}" type="presParOf" srcId="{D82DCA53-3719-403D-AD9E-4CA90946CB0F}" destId="{DE7D3220-0AED-4850-9EE6-19D277905193}" srcOrd="3" destOrd="0" presId="urn:microsoft.com/office/officeart/2018/2/layout/IconVerticalSolidList"/>
    <dgm:cxn modelId="{1B43D20C-BBE9-452D-98F1-02C4DC5BCE94}" type="presParOf" srcId="{D82DCA53-3719-403D-AD9E-4CA90946CB0F}" destId="{5DF348C6-E9BD-4DD3-80C4-C99EAE0166BE}" srcOrd="4" destOrd="0" presId="urn:microsoft.com/office/officeart/2018/2/layout/IconVerticalSolidList"/>
    <dgm:cxn modelId="{BFC7ED74-4494-4E2E-B833-66F6C730BC72}" type="presParOf" srcId="{B6B75A0D-992B-43F2-B450-C79AC2B0C892}" destId="{34845968-D69A-484A-8158-81BB118EB221}" srcOrd="3" destOrd="0" presId="urn:microsoft.com/office/officeart/2018/2/layout/IconVerticalSolidList"/>
    <dgm:cxn modelId="{3C5A0B94-FCAA-4866-A38F-45D5A5D2EE9E}" type="presParOf" srcId="{B6B75A0D-992B-43F2-B450-C79AC2B0C892}" destId="{8C574700-5338-4B2E-8413-B062CF52D9FB}" srcOrd="4" destOrd="0" presId="urn:microsoft.com/office/officeart/2018/2/layout/IconVerticalSolidList"/>
    <dgm:cxn modelId="{C05622A5-315D-45A0-A7E6-1D8C2D7ADFAC}" type="presParOf" srcId="{8C574700-5338-4B2E-8413-B062CF52D9FB}" destId="{5E884802-2955-42F6-B07F-45E6ED796F7E}" srcOrd="0" destOrd="0" presId="urn:microsoft.com/office/officeart/2018/2/layout/IconVerticalSolidList"/>
    <dgm:cxn modelId="{6A2069E6-BE0F-4D56-A649-A0DEDA95F12C}" type="presParOf" srcId="{8C574700-5338-4B2E-8413-B062CF52D9FB}" destId="{2D460D69-BF4C-4767-B59D-E7FE9F74D82B}" srcOrd="1" destOrd="0" presId="urn:microsoft.com/office/officeart/2018/2/layout/IconVerticalSolidList"/>
    <dgm:cxn modelId="{4057B551-C5AF-4939-A70D-2E9C09472417}" type="presParOf" srcId="{8C574700-5338-4B2E-8413-B062CF52D9FB}" destId="{B225BD46-3815-436D-A89E-4B242967ABDE}" srcOrd="2" destOrd="0" presId="urn:microsoft.com/office/officeart/2018/2/layout/IconVerticalSolidList"/>
    <dgm:cxn modelId="{994AFCDC-E1CE-4909-B058-2562FFC5B25B}" type="presParOf" srcId="{8C574700-5338-4B2E-8413-B062CF52D9FB}" destId="{6603DEDB-6F1A-4D3B-B483-6DB4C8FB6DED}" srcOrd="3" destOrd="0" presId="urn:microsoft.com/office/officeart/2018/2/layout/IconVerticalSolidList"/>
    <dgm:cxn modelId="{FC11EB3F-6D69-494A-8C28-223852FBF5B1}" type="presParOf" srcId="{8C574700-5338-4B2E-8413-B062CF52D9FB}" destId="{9BA984FB-2C74-4B72-9114-4A7F1D746084}" srcOrd="4" destOrd="0" presId="urn:microsoft.com/office/officeart/2018/2/layout/IconVerticalSolidList"/>
    <dgm:cxn modelId="{A0D47348-E319-4D53-B0A7-CC1F794DDE6C}" type="presParOf" srcId="{B6B75A0D-992B-43F2-B450-C79AC2B0C892}" destId="{32295790-1488-470E-A238-CA473C2D6BD2}" srcOrd="5" destOrd="0" presId="urn:microsoft.com/office/officeart/2018/2/layout/IconVerticalSolidList"/>
    <dgm:cxn modelId="{4ED0DC86-3603-43E4-A70B-4F2D841686CC}" type="presParOf" srcId="{B6B75A0D-992B-43F2-B450-C79AC2B0C892}" destId="{FD8B55BC-0F16-48F5-AC83-04298F0DDD19}" srcOrd="6" destOrd="0" presId="urn:microsoft.com/office/officeart/2018/2/layout/IconVerticalSolidList"/>
    <dgm:cxn modelId="{FFBD12AE-FEC8-46DA-A081-D20028573ED5}" type="presParOf" srcId="{FD8B55BC-0F16-48F5-AC83-04298F0DDD19}" destId="{86609546-D25B-4464-95DD-433CF8E8A835}" srcOrd="0" destOrd="0" presId="urn:microsoft.com/office/officeart/2018/2/layout/IconVerticalSolidList"/>
    <dgm:cxn modelId="{8DCD54A6-48B6-44C7-A6A4-CAA61B64523B}" type="presParOf" srcId="{FD8B55BC-0F16-48F5-AC83-04298F0DDD19}" destId="{D67401F7-A7D9-457C-B3E0-E07B3511D547}" srcOrd="1" destOrd="0" presId="urn:microsoft.com/office/officeart/2018/2/layout/IconVerticalSolidList"/>
    <dgm:cxn modelId="{FCE7C7C0-77F4-44EA-A583-C9BDAA5A5CEC}" type="presParOf" srcId="{FD8B55BC-0F16-48F5-AC83-04298F0DDD19}" destId="{CA531838-0E62-495A-9A6A-7BB0CD9019EA}" srcOrd="2" destOrd="0" presId="urn:microsoft.com/office/officeart/2018/2/layout/IconVerticalSolidList"/>
    <dgm:cxn modelId="{39D05245-E37B-4CA2-BB89-D3036C126A1C}" type="presParOf" srcId="{FD8B55BC-0F16-48F5-AC83-04298F0DDD19}" destId="{708AA9C4-F9AA-4BC4-815C-DBC16BEF0D9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AA4D62-3DF6-4092-A8A3-E6554974DEDA}" type="doc">
      <dgm:prSet loTypeId="urn:microsoft.com/office/officeart/2005/8/layout/hierarchy1" loCatId="hierarchy" qsTypeId="urn:microsoft.com/office/officeart/2005/8/quickstyle/simple4" qsCatId="simple" csTypeId="urn:microsoft.com/office/officeart/2005/8/colors/accent1_2" csCatId="accent1"/>
      <dgm:spPr/>
      <dgm:t>
        <a:bodyPr/>
        <a:lstStyle/>
        <a:p>
          <a:endParaRPr lang="en-US"/>
        </a:p>
      </dgm:t>
    </dgm:pt>
    <dgm:pt modelId="{A2384BE4-7599-420B-9A7E-750515F2214B}">
      <dgm:prSet/>
      <dgm:spPr/>
      <dgm:t>
        <a:bodyPr/>
        <a:lstStyle/>
        <a:p>
          <a:r>
            <a:rPr lang="en-US"/>
            <a:t>Overcoming data leakage</a:t>
          </a:r>
        </a:p>
      </dgm:t>
    </dgm:pt>
    <dgm:pt modelId="{783ED328-DB05-440B-8128-B7BDD8405284}" type="parTrans" cxnId="{A002D258-BA4D-4154-94DC-382D13C38376}">
      <dgm:prSet/>
      <dgm:spPr/>
      <dgm:t>
        <a:bodyPr/>
        <a:lstStyle/>
        <a:p>
          <a:endParaRPr lang="en-US"/>
        </a:p>
      </dgm:t>
    </dgm:pt>
    <dgm:pt modelId="{28B36629-1B11-44BF-877C-7346B80C2B5F}" type="sibTrans" cxnId="{A002D258-BA4D-4154-94DC-382D13C38376}">
      <dgm:prSet/>
      <dgm:spPr/>
      <dgm:t>
        <a:bodyPr/>
        <a:lstStyle/>
        <a:p>
          <a:endParaRPr lang="en-US"/>
        </a:p>
      </dgm:t>
    </dgm:pt>
    <dgm:pt modelId="{FE87E153-AD6E-4ACF-95B8-AC73404221B8}">
      <dgm:prSet/>
      <dgm:spPr/>
      <dgm:t>
        <a:bodyPr/>
        <a:lstStyle/>
        <a:p>
          <a:r>
            <a:rPr lang="en-US"/>
            <a:t>Understanding how machine learning operates</a:t>
          </a:r>
        </a:p>
      </dgm:t>
    </dgm:pt>
    <dgm:pt modelId="{78815511-5FD7-4D8F-BE79-1DD92FD870E4}" type="parTrans" cxnId="{04F4FACB-B669-486F-ACD0-20256D1F4F3D}">
      <dgm:prSet/>
      <dgm:spPr/>
      <dgm:t>
        <a:bodyPr/>
        <a:lstStyle/>
        <a:p>
          <a:endParaRPr lang="en-US"/>
        </a:p>
      </dgm:t>
    </dgm:pt>
    <dgm:pt modelId="{4C6187C2-B1B2-4197-ADF1-352D1CC5F388}" type="sibTrans" cxnId="{04F4FACB-B669-486F-ACD0-20256D1F4F3D}">
      <dgm:prSet/>
      <dgm:spPr/>
      <dgm:t>
        <a:bodyPr/>
        <a:lstStyle/>
        <a:p>
          <a:endParaRPr lang="en-US"/>
        </a:p>
      </dgm:t>
    </dgm:pt>
    <dgm:pt modelId="{B3A6CE0D-427F-457A-BDFB-B63E4AD5B624}">
      <dgm:prSet/>
      <dgm:spPr/>
      <dgm:t>
        <a:bodyPr/>
        <a:lstStyle/>
        <a:p>
          <a:r>
            <a:rPr lang="en-US"/>
            <a:t>Data manipulation for multiple environmental conditions</a:t>
          </a:r>
        </a:p>
      </dgm:t>
    </dgm:pt>
    <dgm:pt modelId="{8DB8F3C1-739A-48EB-A643-43B18CA40153}" type="parTrans" cxnId="{02A0B35A-85A9-4764-9F20-F8E5196A312C}">
      <dgm:prSet/>
      <dgm:spPr/>
      <dgm:t>
        <a:bodyPr/>
        <a:lstStyle/>
        <a:p>
          <a:endParaRPr lang="en-US"/>
        </a:p>
      </dgm:t>
    </dgm:pt>
    <dgm:pt modelId="{9087A502-CB7B-400F-AC18-F6504AE01A74}" type="sibTrans" cxnId="{02A0B35A-85A9-4764-9F20-F8E5196A312C}">
      <dgm:prSet/>
      <dgm:spPr/>
      <dgm:t>
        <a:bodyPr/>
        <a:lstStyle/>
        <a:p>
          <a:endParaRPr lang="en-US"/>
        </a:p>
      </dgm:t>
    </dgm:pt>
    <dgm:pt modelId="{45206542-88C6-4F6C-9FB3-77390082A599}" type="pres">
      <dgm:prSet presAssocID="{BEAA4D62-3DF6-4092-A8A3-E6554974DEDA}" presName="hierChild1" presStyleCnt="0">
        <dgm:presLayoutVars>
          <dgm:chPref val="1"/>
          <dgm:dir/>
          <dgm:animOne val="branch"/>
          <dgm:animLvl val="lvl"/>
          <dgm:resizeHandles/>
        </dgm:presLayoutVars>
      </dgm:prSet>
      <dgm:spPr/>
    </dgm:pt>
    <dgm:pt modelId="{C1A61491-569E-4BCE-8D98-F4672DC27B74}" type="pres">
      <dgm:prSet presAssocID="{A2384BE4-7599-420B-9A7E-750515F2214B}" presName="hierRoot1" presStyleCnt="0"/>
      <dgm:spPr/>
    </dgm:pt>
    <dgm:pt modelId="{6A9C840C-95A9-4615-9621-547E7D3F4975}" type="pres">
      <dgm:prSet presAssocID="{A2384BE4-7599-420B-9A7E-750515F2214B}" presName="composite" presStyleCnt="0"/>
      <dgm:spPr/>
    </dgm:pt>
    <dgm:pt modelId="{58009430-85C8-4897-8897-331C48A343E1}" type="pres">
      <dgm:prSet presAssocID="{A2384BE4-7599-420B-9A7E-750515F2214B}" presName="background" presStyleLbl="node0" presStyleIdx="0" presStyleCnt="3"/>
      <dgm:spPr/>
    </dgm:pt>
    <dgm:pt modelId="{F152859C-7B65-41AA-9D59-5B7A74D60B72}" type="pres">
      <dgm:prSet presAssocID="{A2384BE4-7599-420B-9A7E-750515F2214B}" presName="text" presStyleLbl="fgAcc0" presStyleIdx="0" presStyleCnt="3">
        <dgm:presLayoutVars>
          <dgm:chPref val="3"/>
        </dgm:presLayoutVars>
      </dgm:prSet>
      <dgm:spPr/>
    </dgm:pt>
    <dgm:pt modelId="{59CB50EA-0C7F-4B92-9C3B-BBA252428B61}" type="pres">
      <dgm:prSet presAssocID="{A2384BE4-7599-420B-9A7E-750515F2214B}" presName="hierChild2" presStyleCnt="0"/>
      <dgm:spPr/>
    </dgm:pt>
    <dgm:pt modelId="{FBE28834-6EB1-494B-A45D-B57E5E0485C5}" type="pres">
      <dgm:prSet presAssocID="{FE87E153-AD6E-4ACF-95B8-AC73404221B8}" presName="hierRoot1" presStyleCnt="0"/>
      <dgm:spPr/>
    </dgm:pt>
    <dgm:pt modelId="{07232A9E-7CF2-400B-8874-8C2CB65B7E93}" type="pres">
      <dgm:prSet presAssocID="{FE87E153-AD6E-4ACF-95B8-AC73404221B8}" presName="composite" presStyleCnt="0"/>
      <dgm:spPr/>
    </dgm:pt>
    <dgm:pt modelId="{E883BB0C-B4D7-40E0-9B37-863B92D6DE62}" type="pres">
      <dgm:prSet presAssocID="{FE87E153-AD6E-4ACF-95B8-AC73404221B8}" presName="background" presStyleLbl="node0" presStyleIdx="1" presStyleCnt="3"/>
      <dgm:spPr/>
    </dgm:pt>
    <dgm:pt modelId="{2EE36F45-602C-49FF-8698-96249E5F0639}" type="pres">
      <dgm:prSet presAssocID="{FE87E153-AD6E-4ACF-95B8-AC73404221B8}" presName="text" presStyleLbl="fgAcc0" presStyleIdx="1" presStyleCnt="3">
        <dgm:presLayoutVars>
          <dgm:chPref val="3"/>
        </dgm:presLayoutVars>
      </dgm:prSet>
      <dgm:spPr/>
    </dgm:pt>
    <dgm:pt modelId="{47962B9D-08DB-4E07-AD07-A560A2F8003B}" type="pres">
      <dgm:prSet presAssocID="{FE87E153-AD6E-4ACF-95B8-AC73404221B8}" presName="hierChild2" presStyleCnt="0"/>
      <dgm:spPr/>
    </dgm:pt>
    <dgm:pt modelId="{EA85611C-B97C-4280-9975-F46F07312F38}" type="pres">
      <dgm:prSet presAssocID="{B3A6CE0D-427F-457A-BDFB-B63E4AD5B624}" presName="hierRoot1" presStyleCnt="0"/>
      <dgm:spPr/>
    </dgm:pt>
    <dgm:pt modelId="{7DBCE28B-21C9-4C75-BD00-EE3FDCCDF4C8}" type="pres">
      <dgm:prSet presAssocID="{B3A6CE0D-427F-457A-BDFB-B63E4AD5B624}" presName="composite" presStyleCnt="0"/>
      <dgm:spPr/>
    </dgm:pt>
    <dgm:pt modelId="{6DE44F8E-EFCE-4B3A-995B-8B50A9CC8C8B}" type="pres">
      <dgm:prSet presAssocID="{B3A6CE0D-427F-457A-BDFB-B63E4AD5B624}" presName="background" presStyleLbl="node0" presStyleIdx="2" presStyleCnt="3"/>
      <dgm:spPr/>
    </dgm:pt>
    <dgm:pt modelId="{61EA13B5-A62D-4746-AA37-CCF99BE4985B}" type="pres">
      <dgm:prSet presAssocID="{B3A6CE0D-427F-457A-BDFB-B63E4AD5B624}" presName="text" presStyleLbl="fgAcc0" presStyleIdx="2" presStyleCnt="3">
        <dgm:presLayoutVars>
          <dgm:chPref val="3"/>
        </dgm:presLayoutVars>
      </dgm:prSet>
      <dgm:spPr/>
    </dgm:pt>
    <dgm:pt modelId="{A7B59786-1596-449E-8D65-78F2F80724B3}" type="pres">
      <dgm:prSet presAssocID="{B3A6CE0D-427F-457A-BDFB-B63E4AD5B624}" presName="hierChild2" presStyleCnt="0"/>
      <dgm:spPr/>
    </dgm:pt>
  </dgm:ptLst>
  <dgm:cxnLst>
    <dgm:cxn modelId="{EB41632D-4098-4C45-AE6E-C312B7E02B7B}" type="presOf" srcId="{A2384BE4-7599-420B-9A7E-750515F2214B}" destId="{F152859C-7B65-41AA-9D59-5B7A74D60B72}" srcOrd="0" destOrd="0" presId="urn:microsoft.com/office/officeart/2005/8/layout/hierarchy1"/>
    <dgm:cxn modelId="{20703860-D7D1-443C-93C3-41F7707F9E40}" type="presOf" srcId="{BEAA4D62-3DF6-4092-A8A3-E6554974DEDA}" destId="{45206542-88C6-4F6C-9FB3-77390082A599}" srcOrd="0" destOrd="0" presId="urn:microsoft.com/office/officeart/2005/8/layout/hierarchy1"/>
    <dgm:cxn modelId="{A002D258-BA4D-4154-94DC-382D13C38376}" srcId="{BEAA4D62-3DF6-4092-A8A3-E6554974DEDA}" destId="{A2384BE4-7599-420B-9A7E-750515F2214B}" srcOrd="0" destOrd="0" parTransId="{783ED328-DB05-440B-8128-B7BDD8405284}" sibTransId="{28B36629-1B11-44BF-877C-7346B80C2B5F}"/>
    <dgm:cxn modelId="{02A0B35A-85A9-4764-9F20-F8E5196A312C}" srcId="{BEAA4D62-3DF6-4092-A8A3-E6554974DEDA}" destId="{B3A6CE0D-427F-457A-BDFB-B63E4AD5B624}" srcOrd="2" destOrd="0" parTransId="{8DB8F3C1-739A-48EB-A643-43B18CA40153}" sibTransId="{9087A502-CB7B-400F-AC18-F6504AE01A74}"/>
    <dgm:cxn modelId="{C33377C4-4257-4127-A053-66C1D6904242}" type="presOf" srcId="{B3A6CE0D-427F-457A-BDFB-B63E4AD5B624}" destId="{61EA13B5-A62D-4746-AA37-CCF99BE4985B}" srcOrd="0" destOrd="0" presId="urn:microsoft.com/office/officeart/2005/8/layout/hierarchy1"/>
    <dgm:cxn modelId="{04F4FACB-B669-486F-ACD0-20256D1F4F3D}" srcId="{BEAA4D62-3DF6-4092-A8A3-E6554974DEDA}" destId="{FE87E153-AD6E-4ACF-95B8-AC73404221B8}" srcOrd="1" destOrd="0" parTransId="{78815511-5FD7-4D8F-BE79-1DD92FD870E4}" sibTransId="{4C6187C2-B1B2-4197-ADF1-352D1CC5F388}"/>
    <dgm:cxn modelId="{DBFA61E7-2F23-4035-A8F6-E47F5C2E35F6}" type="presOf" srcId="{FE87E153-AD6E-4ACF-95B8-AC73404221B8}" destId="{2EE36F45-602C-49FF-8698-96249E5F0639}" srcOrd="0" destOrd="0" presId="urn:microsoft.com/office/officeart/2005/8/layout/hierarchy1"/>
    <dgm:cxn modelId="{8113FF12-BDE0-4246-83BB-4AFA6ABBE3F9}" type="presParOf" srcId="{45206542-88C6-4F6C-9FB3-77390082A599}" destId="{C1A61491-569E-4BCE-8D98-F4672DC27B74}" srcOrd="0" destOrd="0" presId="urn:microsoft.com/office/officeart/2005/8/layout/hierarchy1"/>
    <dgm:cxn modelId="{323C93DC-5D48-4CDA-9CB3-9F023CEA911C}" type="presParOf" srcId="{C1A61491-569E-4BCE-8D98-F4672DC27B74}" destId="{6A9C840C-95A9-4615-9621-547E7D3F4975}" srcOrd="0" destOrd="0" presId="urn:microsoft.com/office/officeart/2005/8/layout/hierarchy1"/>
    <dgm:cxn modelId="{81B9D6A0-69C7-4EA1-8AC9-D30D65B50900}" type="presParOf" srcId="{6A9C840C-95A9-4615-9621-547E7D3F4975}" destId="{58009430-85C8-4897-8897-331C48A343E1}" srcOrd="0" destOrd="0" presId="urn:microsoft.com/office/officeart/2005/8/layout/hierarchy1"/>
    <dgm:cxn modelId="{B8C899F7-8CA7-42FD-ABD9-581874F74B50}" type="presParOf" srcId="{6A9C840C-95A9-4615-9621-547E7D3F4975}" destId="{F152859C-7B65-41AA-9D59-5B7A74D60B72}" srcOrd="1" destOrd="0" presId="urn:microsoft.com/office/officeart/2005/8/layout/hierarchy1"/>
    <dgm:cxn modelId="{C599B858-CE71-4C35-AC4C-9CAC03662A0E}" type="presParOf" srcId="{C1A61491-569E-4BCE-8D98-F4672DC27B74}" destId="{59CB50EA-0C7F-4B92-9C3B-BBA252428B61}" srcOrd="1" destOrd="0" presId="urn:microsoft.com/office/officeart/2005/8/layout/hierarchy1"/>
    <dgm:cxn modelId="{2521BF73-DBEF-4A0E-AF59-EF505B6DE295}" type="presParOf" srcId="{45206542-88C6-4F6C-9FB3-77390082A599}" destId="{FBE28834-6EB1-494B-A45D-B57E5E0485C5}" srcOrd="1" destOrd="0" presId="urn:microsoft.com/office/officeart/2005/8/layout/hierarchy1"/>
    <dgm:cxn modelId="{0F8A7DE2-D196-4A60-8D1F-79DDFA3E5C59}" type="presParOf" srcId="{FBE28834-6EB1-494B-A45D-B57E5E0485C5}" destId="{07232A9E-7CF2-400B-8874-8C2CB65B7E93}" srcOrd="0" destOrd="0" presId="urn:microsoft.com/office/officeart/2005/8/layout/hierarchy1"/>
    <dgm:cxn modelId="{03F3B474-DAE5-4798-B24F-06EB870391F0}" type="presParOf" srcId="{07232A9E-7CF2-400B-8874-8C2CB65B7E93}" destId="{E883BB0C-B4D7-40E0-9B37-863B92D6DE62}" srcOrd="0" destOrd="0" presId="urn:microsoft.com/office/officeart/2005/8/layout/hierarchy1"/>
    <dgm:cxn modelId="{1253F748-D25A-45B1-928A-CE0FBEDB9388}" type="presParOf" srcId="{07232A9E-7CF2-400B-8874-8C2CB65B7E93}" destId="{2EE36F45-602C-49FF-8698-96249E5F0639}" srcOrd="1" destOrd="0" presId="urn:microsoft.com/office/officeart/2005/8/layout/hierarchy1"/>
    <dgm:cxn modelId="{23FE05F6-AED7-44F1-B513-31C98C9F820C}" type="presParOf" srcId="{FBE28834-6EB1-494B-A45D-B57E5E0485C5}" destId="{47962B9D-08DB-4E07-AD07-A560A2F8003B}" srcOrd="1" destOrd="0" presId="urn:microsoft.com/office/officeart/2005/8/layout/hierarchy1"/>
    <dgm:cxn modelId="{F7A32D8F-DCD1-4E13-836E-2A66B39DDDA9}" type="presParOf" srcId="{45206542-88C6-4F6C-9FB3-77390082A599}" destId="{EA85611C-B97C-4280-9975-F46F07312F38}" srcOrd="2" destOrd="0" presId="urn:microsoft.com/office/officeart/2005/8/layout/hierarchy1"/>
    <dgm:cxn modelId="{3B2E1B19-4053-4CF2-931C-E46CC6EF150D}" type="presParOf" srcId="{EA85611C-B97C-4280-9975-F46F07312F38}" destId="{7DBCE28B-21C9-4C75-BD00-EE3FDCCDF4C8}" srcOrd="0" destOrd="0" presId="urn:microsoft.com/office/officeart/2005/8/layout/hierarchy1"/>
    <dgm:cxn modelId="{D5A66354-743E-44AA-9176-95A4CB9066A3}" type="presParOf" srcId="{7DBCE28B-21C9-4C75-BD00-EE3FDCCDF4C8}" destId="{6DE44F8E-EFCE-4B3A-995B-8B50A9CC8C8B}" srcOrd="0" destOrd="0" presId="urn:microsoft.com/office/officeart/2005/8/layout/hierarchy1"/>
    <dgm:cxn modelId="{3D4B9573-1820-4F39-8530-AB116C41889E}" type="presParOf" srcId="{7DBCE28B-21C9-4C75-BD00-EE3FDCCDF4C8}" destId="{61EA13B5-A62D-4746-AA37-CCF99BE4985B}" srcOrd="1" destOrd="0" presId="urn:microsoft.com/office/officeart/2005/8/layout/hierarchy1"/>
    <dgm:cxn modelId="{0B1B7CF7-64F1-4405-A495-9D05C7E32B7C}" type="presParOf" srcId="{EA85611C-B97C-4280-9975-F46F07312F38}" destId="{A7B59786-1596-449E-8D65-78F2F80724B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BD481-FC6C-47C2-953B-B6ED42B86189}">
      <dsp:nvSpPr>
        <dsp:cNvPr id="0" name=""/>
        <dsp:cNvSpPr/>
      </dsp:nvSpPr>
      <dsp:spPr>
        <a:xfrm>
          <a:off x="0" y="1917"/>
          <a:ext cx="9371948" cy="9719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3DF211-E1F9-4E22-82E0-2F99E9D53BFA}">
      <dsp:nvSpPr>
        <dsp:cNvPr id="0" name=""/>
        <dsp:cNvSpPr/>
      </dsp:nvSpPr>
      <dsp:spPr>
        <a:xfrm>
          <a:off x="294020" y="220610"/>
          <a:ext cx="534582" cy="534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A44DB9-F090-4C31-AC7B-2A4378196A87}">
      <dsp:nvSpPr>
        <dsp:cNvPr id="0" name=""/>
        <dsp:cNvSpPr/>
      </dsp:nvSpPr>
      <dsp:spPr>
        <a:xfrm>
          <a:off x="1122622" y="1917"/>
          <a:ext cx="8249325"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977900">
            <a:lnSpc>
              <a:spcPct val="100000"/>
            </a:lnSpc>
            <a:spcBef>
              <a:spcPct val="0"/>
            </a:spcBef>
            <a:spcAft>
              <a:spcPct val="35000"/>
            </a:spcAft>
            <a:buNone/>
          </a:pPr>
          <a:r>
            <a:rPr lang="en-US" sz="2200" kern="1200">
              <a:latin typeface="Corbel" panose="020B0503020204020204"/>
            </a:rPr>
            <a:t>61%</a:t>
          </a:r>
          <a:r>
            <a:rPr lang="en-US" sz="2200" kern="1200"/>
            <a:t> </a:t>
          </a:r>
          <a:r>
            <a:rPr lang="en-US" sz="2200" kern="1200">
              <a:latin typeface="Corbel" panose="020B0503020204020204"/>
            </a:rPr>
            <a:t>true positive rate (AUC) after</a:t>
          </a:r>
          <a:r>
            <a:rPr lang="en-US" sz="2200" kern="1200"/>
            <a:t> data leakage solution</a:t>
          </a:r>
        </a:p>
      </dsp:txBody>
      <dsp:txXfrm>
        <a:off x="1122622" y="1917"/>
        <a:ext cx="8249325" cy="971967"/>
      </dsp:txXfrm>
    </dsp:sp>
    <dsp:sp modelId="{14D1AEEE-A072-48CC-B8DD-01C3D36364A9}">
      <dsp:nvSpPr>
        <dsp:cNvPr id="0" name=""/>
        <dsp:cNvSpPr/>
      </dsp:nvSpPr>
      <dsp:spPr>
        <a:xfrm>
          <a:off x="0" y="1216877"/>
          <a:ext cx="9371948" cy="9719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653A23-9B12-43B3-B31F-E397CF3F9BFA}">
      <dsp:nvSpPr>
        <dsp:cNvPr id="0" name=""/>
        <dsp:cNvSpPr/>
      </dsp:nvSpPr>
      <dsp:spPr>
        <a:xfrm>
          <a:off x="294020" y="1435570"/>
          <a:ext cx="534582" cy="534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E7D3220-0AED-4850-9EE6-19D277905193}">
      <dsp:nvSpPr>
        <dsp:cNvPr id="0" name=""/>
        <dsp:cNvSpPr/>
      </dsp:nvSpPr>
      <dsp:spPr>
        <a:xfrm>
          <a:off x="1122622" y="1216877"/>
          <a:ext cx="4217376"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977900">
            <a:lnSpc>
              <a:spcPct val="100000"/>
            </a:lnSpc>
            <a:spcBef>
              <a:spcPct val="0"/>
            </a:spcBef>
            <a:spcAft>
              <a:spcPct val="35000"/>
            </a:spcAft>
            <a:buNone/>
          </a:pPr>
          <a:r>
            <a:rPr lang="en-US" sz="2200" kern="1200"/>
            <a:t>73% accuracy – Random Forest model</a:t>
          </a:r>
        </a:p>
      </dsp:txBody>
      <dsp:txXfrm>
        <a:off x="1122622" y="1216877"/>
        <a:ext cx="4217376" cy="971967"/>
      </dsp:txXfrm>
    </dsp:sp>
    <dsp:sp modelId="{5DF348C6-E9BD-4DD3-80C4-C99EAE0166BE}">
      <dsp:nvSpPr>
        <dsp:cNvPr id="0" name=""/>
        <dsp:cNvSpPr/>
      </dsp:nvSpPr>
      <dsp:spPr>
        <a:xfrm>
          <a:off x="5339999" y="1216877"/>
          <a:ext cx="4031948"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800100">
            <a:lnSpc>
              <a:spcPct val="100000"/>
            </a:lnSpc>
            <a:spcBef>
              <a:spcPct val="0"/>
            </a:spcBef>
            <a:spcAft>
              <a:spcPct val="35000"/>
            </a:spcAft>
            <a:buNone/>
          </a:pPr>
          <a:r>
            <a:rPr lang="en-US" sz="1800" kern="1200"/>
            <a:t>- Struggles to identify bloom events effectively</a:t>
          </a:r>
        </a:p>
      </dsp:txBody>
      <dsp:txXfrm>
        <a:off x="5339999" y="1216877"/>
        <a:ext cx="4031948" cy="971967"/>
      </dsp:txXfrm>
    </dsp:sp>
    <dsp:sp modelId="{5E884802-2955-42F6-B07F-45E6ED796F7E}">
      <dsp:nvSpPr>
        <dsp:cNvPr id="0" name=""/>
        <dsp:cNvSpPr/>
      </dsp:nvSpPr>
      <dsp:spPr>
        <a:xfrm>
          <a:off x="0" y="2431836"/>
          <a:ext cx="9371948" cy="9719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460D69-BF4C-4767-B59D-E7FE9F74D82B}">
      <dsp:nvSpPr>
        <dsp:cNvPr id="0" name=""/>
        <dsp:cNvSpPr/>
      </dsp:nvSpPr>
      <dsp:spPr>
        <a:xfrm>
          <a:off x="294020" y="2650529"/>
          <a:ext cx="534582" cy="5345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603DEDB-6F1A-4D3B-B483-6DB4C8FB6DED}">
      <dsp:nvSpPr>
        <dsp:cNvPr id="0" name=""/>
        <dsp:cNvSpPr/>
      </dsp:nvSpPr>
      <dsp:spPr>
        <a:xfrm>
          <a:off x="1122622" y="2431836"/>
          <a:ext cx="4217376"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977900">
            <a:lnSpc>
              <a:spcPct val="100000"/>
            </a:lnSpc>
            <a:spcBef>
              <a:spcPct val="0"/>
            </a:spcBef>
            <a:spcAft>
              <a:spcPct val="35000"/>
            </a:spcAft>
            <a:buNone/>
          </a:pPr>
          <a:r>
            <a:rPr lang="en-US" sz="2200" kern="1200"/>
            <a:t>59% accuracy – Logistic Regression Model</a:t>
          </a:r>
        </a:p>
      </dsp:txBody>
      <dsp:txXfrm>
        <a:off x="1122622" y="2431836"/>
        <a:ext cx="4217376" cy="971967"/>
      </dsp:txXfrm>
    </dsp:sp>
    <dsp:sp modelId="{9BA984FB-2C74-4B72-9114-4A7F1D746084}">
      <dsp:nvSpPr>
        <dsp:cNvPr id="0" name=""/>
        <dsp:cNvSpPr/>
      </dsp:nvSpPr>
      <dsp:spPr>
        <a:xfrm>
          <a:off x="5339999" y="2431836"/>
          <a:ext cx="4031948"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800100">
            <a:lnSpc>
              <a:spcPct val="100000"/>
            </a:lnSpc>
            <a:spcBef>
              <a:spcPct val="0"/>
            </a:spcBef>
            <a:spcAft>
              <a:spcPct val="35000"/>
            </a:spcAft>
            <a:buNone/>
          </a:pPr>
          <a:r>
            <a:rPr lang="en-US" sz="1800" kern="1200"/>
            <a:t>- Improved sensitivity to bloom events [identified 8/19 - recall 0.42]</a:t>
          </a:r>
        </a:p>
      </dsp:txBody>
      <dsp:txXfrm>
        <a:off x="5339999" y="2431836"/>
        <a:ext cx="4031948" cy="971967"/>
      </dsp:txXfrm>
    </dsp:sp>
    <dsp:sp modelId="{86609546-D25B-4464-95DD-433CF8E8A835}">
      <dsp:nvSpPr>
        <dsp:cNvPr id="0" name=""/>
        <dsp:cNvSpPr/>
      </dsp:nvSpPr>
      <dsp:spPr>
        <a:xfrm>
          <a:off x="0" y="3646796"/>
          <a:ext cx="9371948" cy="9719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401F7-A7D9-457C-B3E0-E07B3511D547}">
      <dsp:nvSpPr>
        <dsp:cNvPr id="0" name=""/>
        <dsp:cNvSpPr/>
      </dsp:nvSpPr>
      <dsp:spPr>
        <a:xfrm>
          <a:off x="294020" y="3865489"/>
          <a:ext cx="534582" cy="5345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8AA9C4-F9AA-4BC4-815C-DBC16BEF0D91}">
      <dsp:nvSpPr>
        <dsp:cNvPr id="0" name=""/>
        <dsp:cNvSpPr/>
      </dsp:nvSpPr>
      <dsp:spPr>
        <a:xfrm>
          <a:off x="1122622" y="3646796"/>
          <a:ext cx="8249325" cy="9719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67" tIns="102867" rIns="102867" bIns="102867" numCol="1" spcCol="1270" anchor="ctr" anchorCtr="0">
          <a:noAutofit/>
        </a:bodyPr>
        <a:lstStyle/>
        <a:p>
          <a:pPr marL="0" lvl="0" indent="0" algn="l" defTabSz="977900">
            <a:lnSpc>
              <a:spcPct val="100000"/>
            </a:lnSpc>
            <a:spcBef>
              <a:spcPct val="0"/>
            </a:spcBef>
            <a:spcAft>
              <a:spcPct val="35000"/>
            </a:spcAft>
            <a:buNone/>
          </a:pPr>
          <a:r>
            <a:rPr lang="en-US" sz="2200" kern="1200">
              <a:latin typeface="Corbel" panose="020B0503020204020204"/>
            </a:rPr>
            <a:t>Suggests limited</a:t>
          </a:r>
          <a:r>
            <a:rPr lang="en-US" sz="2200" kern="1200"/>
            <a:t> </a:t>
          </a:r>
          <a:r>
            <a:rPr lang="en-US" sz="2200" kern="1200">
              <a:latin typeface="Corbel" panose="020B0503020204020204"/>
            </a:rPr>
            <a:t>variability in environmental factors,</a:t>
          </a:r>
          <a:r>
            <a:rPr lang="en-US" sz="2200" kern="1200"/>
            <a:t> </a:t>
          </a:r>
          <a:r>
            <a:rPr lang="en-US" sz="2200" kern="1200">
              <a:latin typeface="Corbel" panose="020B0503020204020204"/>
            </a:rPr>
            <a:t>requiring more robust data input</a:t>
          </a:r>
          <a:endParaRPr lang="en-US" sz="2200" kern="1200"/>
        </a:p>
      </dsp:txBody>
      <dsp:txXfrm>
        <a:off x="1122622" y="3646796"/>
        <a:ext cx="8249325" cy="9719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09430-85C8-4897-8897-331C48A343E1}">
      <dsp:nvSpPr>
        <dsp:cNvPr id="0" name=""/>
        <dsp:cNvSpPr/>
      </dsp:nvSpPr>
      <dsp:spPr>
        <a:xfrm>
          <a:off x="0" y="1334340"/>
          <a:ext cx="2635860" cy="16737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152859C-7B65-41AA-9D59-5B7A74D60B72}">
      <dsp:nvSpPr>
        <dsp:cNvPr id="0" name=""/>
        <dsp:cNvSpPr/>
      </dsp:nvSpPr>
      <dsp:spPr>
        <a:xfrm>
          <a:off x="292873" y="1612570"/>
          <a:ext cx="2635860" cy="1673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Overcoming data leakage</a:t>
          </a:r>
        </a:p>
      </dsp:txBody>
      <dsp:txXfrm>
        <a:off x="341896" y="1661593"/>
        <a:ext cx="2537814" cy="1575725"/>
      </dsp:txXfrm>
    </dsp:sp>
    <dsp:sp modelId="{E883BB0C-B4D7-40E0-9B37-863B92D6DE62}">
      <dsp:nvSpPr>
        <dsp:cNvPr id="0" name=""/>
        <dsp:cNvSpPr/>
      </dsp:nvSpPr>
      <dsp:spPr>
        <a:xfrm>
          <a:off x="3221607" y="1334340"/>
          <a:ext cx="2635860" cy="16737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2EE36F45-602C-49FF-8698-96249E5F0639}">
      <dsp:nvSpPr>
        <dsp:cNvPr id="0" name=""/>
        <dsp:cNvSpPr/>
      </dsp:nvSpPr>
      <dsp:spPr>
        <a:xfrm>
          <a:off x="3514480" y="1612570"/>
          <a:ext cx="2635860" cy="1673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Understanding how machine learning operates</a:t>
          </a:r>
        </a:p>
      </dsp:txBody>
      <dsp:txXfrm>
        <a:off x="3563503" y="1661593"/>
        <a:ext cx="2537814" cy="1575725"/>
      </dsp:txXfrm>
    </dsp:sp>
    <dsp:sp modelId="{6DE44F8E-EFCE-4B3A-995B-8B50A9CC8C8B}">
      <dsp:nvSpPr>
        <dsp:cNvPr id="0" name=""/>
        <dsp:cNvSpPr/>
      </dsp:nvSpPr>
      <dsp:spPr>
        <a:xfrm>
          <a:off x="6443214" y="1334340"/>
          <a:ext cx="2635860" cy="167377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1EA13B5-A62D-4746-AA37-CCF99BE4985B}">
      <dsp:nvSpPr>
        <dsp:cNvPr id="0" name=""/>
        <dsp:cNvSpPr/>
      </dsp:nvSpPr>
      <dsp:spPr>
        <a:xfrm>
          <a:off x="6736087" y="1612570"/>
          <a:ext cx="2635860" cy="1673771"/>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Data manipulation for multiple environmental conditions</a:t>
          </a:r>
        </a:p>
      </dsp:txBody>
      <dsp:txXfrm>
        <a:off x="6785110" y="1661593"/>
        <a:ext cx="2537814" cy="157572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E08F2E-5F06-4CE2-A139-452A1382A6F0}" type="datetimeFigureOut">
              <a:rPr lang="en-US"/>
              <a:t>4/22/2025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28588A-5C4E-401A-AECC-B6F63A9DE965}" type="slidenum">
              <a:rPr/>
              <a:t>‹#›</a:t>
            </a:fld>
            <a:endParaRPr/>
          </a:p>
        </p:txBody>
      </p:sp>
    </p:spTree>
    <p:extLst>
      <p:ext uri="{BB962C8B-B14F-4D97-AF65-F5344CB8AC3E}">
        <p14:creationId xmlns:p14="http://schemas.microsoft.com/office/powerpoint/2010/main" val="1059979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C5DC6-1594-414D-9341-ABA08739246C}" type="datetimeFigureOut">
              <a:rPr lang="en-US"/>
              <a:t>4/22/2025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542409-6A04-4DC6-AC3A-D3758287A8F2}" type="slidenum">
              <a:rPr/>
              <a:t>‹#›</a:t>
            </a:fld>
            <a:endParaRPr/>
          </a:p>
        </p:txBody>
      </p:sp>
    </p:spTree>
    <p:extLst>
      <p:ext uri="{BB962C8B-B14F-4D97-AF65-F5344CB8AC3E}">
        <p14:creationId xmlns:p14="http://schemas.microsoft.com/office/powerpoint/2010/main" val="2541150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1</a:t>
            </a:fld>
            <a:endParaRPr lang="en-US"/>
          </a:p>
        </p:txBody>
      </p:sp>
    </p:spTree>
    <p:extLst>
      <p:ext uri="{BB962C8B-B14F-4D97-AF65-F5344CB8AC3E}">
        <p14:creationId xmlns:p14="http://schemas.microsoft.com/office/powerpoint/2010/main" val="3300829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smtClean="0"/>
              <a:t>2</a:t>
            </a:fld>
            <a:endParaRPr lang="en-US"/>
          </a:p>
        </p:txBody>
      </p:sp>
    </p:spTree>
    <p:extLst>
      <p:ext uri="{BB962C8B-B14F-4D97-AF65-F5344CB8AC3E}">
        <p14:creationId xmlns:p14="http://schemas.microsoft.com/office/powerpoint/2010/main" val="3661799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313E3-D58D-2614-2DCD-0CC056EF7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362DE-2D57-9ADC-20B3-4A7F92A7C4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AB13B0-4FB4-DB2E-D696-14D999AE265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83214A-42C7-0771-EA89-53BE85B0163A}"/>
              </a:ext>
            </a:extLst>
          </p:cNvPr>
          <p:cNvSpPr>
            <a:spLocks noGrp="1"/>
          </p:cNvSpPr>
          <p:nvPr>
            <p:ph type="sldNum" sz="quarter" idx="10"/>
          </p:nvPr>
        </p:nvSpPr>
        <p:spPr/>
        <p:txBody>
          <a:bodyPr/>
          <a:lstStyle/>
          <a:p>
            <a:fld id="{77542409-6A04-4DC6-AC3A-D3758287A8F2}" type="slidenum">
              <a:rPr lang="en-US" smtClean="0"/>
              <a:t>3</a:t>
            </a:fld>
            <a:endParaRPr lang="en-US"/>
          </a:p>
        </p:txBody>
      </p:sp>
    </p:spTree>
    <p:extLst>
      <p:ext uri="{BB962C8B-B14F-4D97-AF65-F5344CB8AC3E}">
        <p14:creationId xmlns:p14="http://schemas.microsoft.com/office/powerpoint/2010/main" val="2249840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C44FC-F334-F562-34C5-8D4CE68EB9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A9BAC-8232-1024-C01F-D8FE19F4DD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870D56-B546-A444-9830-4BF32F6BE03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37C669-DE91-CFE7-7241-17E2C509C35D}"/>
              </a:ext>
            </a:extLst>
          </p:cNvPr>
          <p:cNvSpPr>
            <a:spLocks noGrp="1"/>
          </p:cNvSpPr>
          <p:nvPr>
            <p:ph type="sldNum" sz="quarter" idx="10"/>
          </p:nvPr>
        </p:nvSpPr>
        <p:spPr/>
        <p:txBody>
          <a:bodyPr/>
          <a:lstStyle/>
          <a:p>
            <a:fld id="{77542409-6A04-4DC6-AC3A-D3758287A8F2}" type="slidenum">
              <a:rPr lang="en-US" smtClean="0"/>
              <a:t>4</a:t>
            </a:fld>
            <a:endParaRPr lang="en-US"/>
          </a:p>
        </p:txBody>
      </p:sp>
    </p:spTree>
    <p:extLst>
      <p:ext uri="{BB962C8B-B14F-4D97-AF65-F5344CB8AC3E}">
        <p14:creationId xmlns:p14="http://schemas.microsoft.com/office/powerpoint/2010/main" val="2106844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7542409-6A04-4DC6-AC3A-D3758287A8F2}" type="slidenum">
              <a:rPr lang="en-US"/>
              <a:t>31</a:t>
            </a:fld>
            <a:endParaRPr lang="en-US"/>
          </a:p>
        </p:txBody>
      </p:sp>
    </p:spTree>
    <p:extLst>
      <p:ext uri="{BB962C8B-B14F-4D97-AF65-F5344CB8AC3E}">
        <p14:creationId xmlns:p14="http://schemas.microsoft.com/office/powerpoint/2010/main" val="39542879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8" name="Picture 7" descr="Puffy white clouds in deep blue sky" title="Slide Design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2057400"/>
            <a:ext cx="1490472" cy="3886200"/>
          </a:xfrm>
          <a:prstGeom prst="rect">
            <a:avLst/>
          </a:prstGeom>
        </p:spPr>
      </p:pic>
      <p:sp>
        <p:nvSpPr>
          <p:cNvPr id="9" name="Rectangle 8"/>
          <p:cNvSpPr/>
          <p:nvPr/>
        </p:nvSpPr>
        <p:spPr>
          <a:xfrm>
            <a:off x="1600200" y="0"/>
            <a:ext cx="5029200" cy="594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10" name="Picture 9" descr="Closeup of plant shoot" title="Slide Design Pictur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739128" y="2057400"/>
            <a:ext cx="2060767" cy="3886200"/>
          </a:xfrm>
          <a:prstGeom prst="rect">
            <a:avLst/>
          </a:prstGeom>
        </p:spPr>
      </p:pic>
      <p:pic>
        <p:nvPicPr>
          <p:cNvPr id="11" name="Picture 10" descr="Waves" title="Slide Design Picture"/>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8909623" y="2057400"/>
            <a:ext cx="3282696" cy="3886200"/>
          </a:xfrm>
          <a:prstGeom prst="rect">
            <a:avLst/>
          </a:prstGeom>
        </p:spPr>
      </p:pic>
      <p:sp>
        <p:nvSpPr>
          <p:cNvPr id="2" name="Title 1"/>
          <p:cNvSpPr>
            <a:spLocks noGrp="1"/>
          </p:cNvSpPr>
          <p:nvPr>
            <p:ph type="ctrTitle"/>
          </p:nvPr>
        </p:nvSpPr>
        <p:spPr>
          <a:xfrm>
            <a:off x="1751777" y="3019706"/>
            <a:ext cx="4846320" cy="2387600"/>
          </a:xfrm>
        </p:spPr>
        <p:txBody>
          <a:bodyPr anchor="b">
            <a:normAutofit/>
          </a:bodyPr>
          <a:lstStyle>
            <a:lvl1pPr algn="l">
              <a:lnSpc>
                <a:spcPct val="90000"/>
              </a:lnSpc>
              <a:defRPr sz="4800">
                <a:solidFill>
                  <a:schemeClr val="bg1"/>
                </a:solidFill>
              </a:defRPr>
            </a:lvl1pPr>
          </a:lstStyle>
          <a:p>
            <a:r>
              <a:t>Click to edit Master title style</a:t>
            </a:r>
          </a:p>
        </p:txBody>
      </p:sp>
      <p:sp>
        <p:nvSpPr>
          <p:cNvPr id="3" name="Subtitle 2"/>
          <p:cNvSpPr>
            <a:spLocks noGrp="1"/>
          </p:cNvSpPr>
          <p:nvPr>
            <p:ph type="subTitle" idx="1"/>
          </p:nvPr>
        </p:nvSpPr>
        <p:spPr>
          <a:xfrm>
            <a:off x="1751777" y="5381894"/>
            <a:ext cx="4846320" cy="448056"/>
          </a:xfrm>
        </p:spPr>
        <p:txBody>
          <a:bodyPr>
            <a:normAutofit/>
          </a:bodyPr>
          <a:lstStyle>
            <a:lvl1pPr marL="0" indent="0" algn="l">
              <a:spcBef>
                <a:spcPts val="0"/>
              </a:spcBef>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t>Click to edit Master subtitle style</a:t>
            </a:r>
          </a:p>
        </p:txBody>
      </p:sp>
    </p:spTree>
    <p:extLst>
      <p:ext uri="{BB962C8B-B14F-4D97-AF65-F5344CB8AC3E}">
        <p14:creationId xmlns:p14="http://schemas.microsoft.com/office/powerpoint/2010/main" val="6987310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Vertical Text Placeholder 2"/>
          <p:cNvSpPr>
            <a:spLocks noGrp="1"/>
          </p:cNvSpPr>
          <p:nvPr>
            <p:ph type="body" orient="vert" idx="1"/>
          </p:nvPr>
        </p:nvSpPr>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720709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190500"/>
            <a:ext cx="2057400" cy="5986463"/>
          </a:xfrm>
        </p:spPr>
        <p:txBody>
          <a:bodyPr vert="eaVert"/>
          <a:lstStyle/>
          <a:p>
            <a:r>
              <a:t>Click to edit Master title style</a:t>
            </a:r>
          </a:p>
        </p:txBody>
      </p:sp>
      <p:sp>
        <p:nvSpPr>
          <p:cNvPr id="3" name="Vertical Text Placeholder 2"/>
          <p:cNvSpPr>
            <a:spLocks noGrp="1"/>
          </p:cNvSpPr>
          <p:nvPr>
            <p:ph type="body" orient="vert" idx="1"/>
          </p:nvPr>
        </p:nvSpPr>
        <p:spPr>
          <a:xfrm>
            <a:off x="838200" y="190500"/>
            <a:ext cx="7734300" cy="5986463"/>
          </a:xfrm>
        </p:spPr>
        <p:txBody>
          <a:bodyPr vert="eaVert"/>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1021014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idx="1"/>
          </p:nvPr>
        </p:nvSpPr>
        <p:spPr/>
        <p:txBody>
          <a:bodyPr/>
          <a:lstStyle/>
          <a:p>
            <a:pPr lvl="0"/>
            <a:r>
              <a:t>Click to edit Master text styles</a:t>
            </a:r>
          </a:p>
          <a:p>
            <a:pPr lvl="1"/>
            <a:r>
              <a:t>Second level</a:t>
            </a:r>
          </a:p>
          <a:p>
            <a:pPr lvl="2"/>
            <a:r>
              <a:t>Third level</a:t>
            </a:r>
          </a:p>
          <a:p>
            <a:pPr lvl="3"/>
            <a:r>
              <a:t>Fourth level</a:t>
            </a:r>
          </a:p>
          <a:p>
            <a:pPr lvl="4"/>
            <a:r>
              <a:t>Fifth level</a:t>
            </a:r>
          </a:p>
        </p:txBody>
      </p:sp>
      <p:sp>
        <p:nvSpPr>
          <p:cNvPr id="4" name="Date Placeholder 3"/>
          <p:cNvSpPr>
            <a:spLocks noGrp="1"/>
          </p:cNvSpPr>
          <p:nvPr>
            <p:ph type="dt" sz="half" idx="10"/>
          </p:nvPr>
        </p:nvSpPr>
        <p:spPr/>
        <p:txBody>
          <a:bodyPr/>
          <a:lstStyle/>
          <a:p>
            <a:r>
              <a:rPr lang="en-US"/>
              <a:t>July 22, 2012</a:t>
            </a:r>
            <a:endParaRPr/>
          </a:p>
        </p:txBody>
      </p:sp>
      <p:sp>
        <p:nvSpPr>
          <p:cNvPr id="5" name="Footer Placeholder 4"/>
          <p:cNvSpPr>
            <a:spLocks noGrp="1"/>
          </p:cNvSpPr>
          <p:nvPr>
            <p:ph type="ftr" sz="quarter" idx="11"/>
          </p:nvPr>
        </p:nvSpPr>
        <p:spPr/>
        <p:txBody>
          <a:bodyPr/>
          <a:lstStyle/>
          <a:p>
            <a:r>
              <a:t>Footer text here</a:t>
            </a:r>
          </a:p>
        </p:txBody>
      </p:sp>
      <p:sp>
        <p:nvSpPr>
          <p:cNvPr id="6" name="Slide Number Placeholder 5"/>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3405116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600199" y="2059146"/>
            <a:ext cx="7199696" cy="388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751777" y="2263913"/>
            <a:ext cx="6949440" cy="3143393"/>
          </a:xfrm>
        </p:spPr>
        <p:txBody>
          <a:bodyPr anchor="b"/>
          <a:lstStyle>
            <a:lvl1pPr>
              <a:defRPr sz="6000">
                <a:solidFill>
                  <a:schemeClr val="bg1"/>
                </a:solidFill>
              </a:defRPr>
            </a:lvl1pPr>
          </a:lstStyle>
          <a:p>
            <a:r>
              <a:t>Click to edit Master title style</a:t>
            </a:r>
          </a:p>
        </p:txBody>
      </p:sp>
      <p:sp>
        <p:nvSpPr>
          <p:cNvPr id="3" name="Text Placeholder 2"/>
          <p:cNvSpPr>
            <a:spLocks noGrp="1"/>
          </p:cNvSpPr>
          <p:nvPr>
            <p:ph type="body" idx="1"/>
          </p:nvPr>
        </p:nvSpPr>
        <p:spPr>
          <a:xfrm>
            <a:off x="1751777" y="5381893"/>
            <a:ext cx="6949440" cy="449523"/>
          </a:xfrm>
        </p:spPr>
        <p:txBody>
          <a:bodyPr/>
          <a:lstStyle>
            <a:lvl1pPr marL="0" indent="0">
              <a:spcBef>
                <a:spcPts val="0"/>
              </a:spcBef>
              <a:buNone/>
              <a:defRPr sz="240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t>Click to edit Master text styles</a:t>
            </a:r>
          </a:p>
        </p:txBody>
      </p:sp>
      <p:pic>
        <p:nvPicPr>
          <p:cNvPr id="9" name="Picture 8" descr="Waves" title="Slide Design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8909623" y="2059146"/>
            <a:ext cx="3282696" cy="3886200"/>
          </a:xfrm>
          <a:prstGeom prst="rect">
            <a:avLst/>
          </a:prstGeom>
        </p:spPr>
      </p:pic>
      <p:pic>
        <p:nvPicPr>
          <p:cNvPr id="11" name="Picture 10" descr="Closeup of green plants" title="Slide Design Picture"/>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2059146"/>
            <a:ext cx="1490472" cy="3886200"/>
          </a:xfrm>
          <a:prstGeom prst="rect">
            <a:avLst/>
          </a:prstGeom>
        </p:spPr>
      </p:pic>
    </p:spTree>
    <p:extLst>
      <p:ext uri="{BB962C8B-B14F-4D97-AF65-F5344CB8AC3E}">
        <p14:creationId xmlns:p14="http://schemas.microsoft.com/office/powerpoint/2010/main" val="12898942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768">
          <p15:clr>
            <a:srgbClr val="FDE53C"/>
          </p15:clr>
        </p15:guide>
        <p15:guide id="2" orient="horz" pos="1296">
          <p15:clr>
            <a:srgbClr val="FDE53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Content Placeholder 2"/>
          <p:cNvSpPr>
            <a:spLocks noGrp="1"/>
          </p:cNvSpPr>
          <p:nvPr>
            <p:ph sz="half" idx="1"/>
          </p:nvPr>
        </p:nvSpPr>
        <p:spPr>
          <a:xfrm>
            <a:off x="1409700" y="1556281"/>
            <a:ext cx="4610099"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Content Placeholder 3"/>
          <p:cNvSpPr>
            <a:spLocks noGrp="1"/>
          </p:cNvSpPr>
          <p:nvPr>
            <p:ph sz="half" idx="2"/>
          </p:nvPr>
        </p:nvSpPr>
        <p:spPr>
          <a:xfrm>
            <a:off x="6172200" y="1556281"/>
            <a:ext cx="4609775" cy="4620682"/>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7816878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Text Placeholder 2"/>
          <p:cNvSpPr>
            <a:spLocks noGrp="1"/>
          </p:cNvSpPr>
          <p:nvPr>
            <p:ph type="body" idx="1"/>
          </p:nvPr>
        </p:nvSpPr>
        <p:spPr>
          <a:xfrm>
            <a:off x="1409699" y="1554480"/>
            <a:ext cx="4608576"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4" name="Content Placeholder 3"/>
          <p:cNvSpPr>
            <a:spLocks noGrp="1"/>
          </p:cNvSpPr>
          <p:nvPr>
            <p:ph sz="half" idx="2"/>
          </p:nvPr>
        </p:nvSpPr>
        <p:spPr>
          <a:xfrm>
            <a:off x="1409699" y="2378392"/>
            <a:ext cx="4608576"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5" name="Text Placeholder 4"/>
          <p:cNvSpPr>
            <a:spLocks noGrp="1"/>
          </p:cNvSpPr>
          <p:nvPr>
            <p:ph type="body" sz="quarter" idx="3"/>
          </p:nvPr>
        </p:nvSpPr>
        <p:spPr>
          <a:xfrm>
            <a:off x="6172200" y="1554480"/>
            <a:ext cx="4610100" cy="823912"/>
          </a:xfrm>
        </p:spPr>
        <p:txBody>
          <a:bodyPr anchor="b">
            <a:normAutofit/>
          </a:bodyPr>
          <a:lstStyle>
            <a:lvl1pPr marL="0" indent="0">
              <a:spcBef>
                <a:spcPts val="0"/>
              </a:spcBef>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t>Click to edit Master text styles</a:t>
            </a:r>
          </a:p>
        </p:txBody>
      </p:sp>
      <p:sp>
        <p:nvSpPr>
          <p:cNvPr id="6" name="Content Placeholder 5"/>
          <p:cNvSpPr>
            <a:spLocks noGrp="1"/>
          </p:cNvSpPr>
          <p:nvPr>
            <p:ph sz="quarter" idx="4"/>
          </p:nvPr>
        </p:nvSpPr>
        <p:spPr>
          <a:xfrm>
            <a:off x="6172200" y="2378392"/>
            <a:ext cx="4610100" cy="3811271"/>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7" name="Date Placeholder 6"/>
          <p:cNvSpPr>
            <a:spLocks noGrp="1"/>
          </p:cNvSpPr>
          <p:nvPr>
            <p:ph type="dt" sz="half" idx="10"/>
          </p:nvPr>
        </p:nvSpPr>
        <p:spPr/>
        <p:txBody>
          <a:bodyPr/>
          <a:lstStyle/>
          <a:p>
            <a:r>
              <a:rPr lang="en-US"/>
              <a:t>July 22, 2012</a:t>
            </a:r>
            <a:endParaRPr/>
          </a:p>
        </p:txBody>
      </p:sp>
      <p:sp>
        <p:nvSpPr>
          <p:cNvPr id="8" name="Footer Placeholder 7"/>
          <p:cNvSpPr>
            <a:spLocks noGrp="1"/>
          </p:cNvSpPr>
          <p:nvPr>
            <p:ph type="ftr" sz="quarter" idx="11"/>
          </p:nvPr>
        </p:nvSpPr>
        <p:spPr/>
        <p:txBody>
          <a:bodyPr/>
          <a:lstStyle/>
          <a:p>
            <a:r>
              <a:t>Footer text here</a:t>
            </a:r>
          </a:p>
        </p:txBody>
      </p:sp>
      <p:sp>
        <p:nvSpPr>
          <p:cNvPr id="9" name="Slide Number Placeholder 8"/>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8271807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Click to edit Master title style</a:t>
            </a:r>
          </a:p>
        </p:txBody>
      </p:sp>
      <p:sp>
        <p:nvSpPr>
          <p:cNvPr id="3" name="Date Placeholder 2"/>
          <p:cNvSpPr>
            <a:spLocks noGrp="1"/>
          </p:cNvSpPr>
          <p:nvPr>
            <p:ph type="dt" sz="half" idx="10"/>
          </p:nvPr>
        </p:nvSpPr>
        <p:spPr/>
        <p:txBody>
          <a:bodyPr/>
          <a:lstStyle/>
          <a:p>
            <a:r>
              <a:rPr lang="en-US"/>
              <a:t>July 22, 2012</a:t>
            </a:r>
            <a:endParaRPr/>
          </a:p>
        </p:txBody>
      </p:sp>
      <p:sp>
        <p:nvSpPr>
          <p:cNvPr id="4" name="Footer Placeholder 3"/>
          <p:cNvSpPr>
            <a:spLocks noGrp="1"/>
          </p:cNvSpPr>
          <p:nvPr>
            <p:ph type="ftr" sz="quarter" idx="11"/>
          </p:nvPr>
        </p:nvSpPr>
        <p:spPr/>
        <p:txBody>
          <a:bodyPr/>
          <a:lstStyle/>
          <a:p>
            <a:r>
              <a:t>Footer text here</a:t>
            </a:r>
          </a:p>
        </p:txBody>
      </p:sp>
      <p:sp>
        <p:nvSpPr>
          <p:cNvPr id="5" name="Slide Number Placeholder 4"/>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4658775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July 22, 2012</a:t>
            </a:r>
            <a:endParaRPr/>
          </a:p>
        </p:txBody>
      </p:sp>
      <p:sp>
        <p:nvSpPr>
          <p:cNvPr id="3" name="Footer Placeholder 2"/>
          <p:cNvSpPr>
            <a:spLocks noGrp="1"/>
          </p:cNvSpPr>
          <p:nvPr>
            <p:ph type="ftr" sz="quarter" idx="11"/>
          </p:nvPr>
        </p:nvSpPr>
        <p:spPr/>
        <p:txBody>
          <a:bodyPr/>
          <a:lstStyle/>
          <a:p>
            <a:r>
              <a:t>Footer text here</a:t>
            </a:r>
          </a:p>
        </p:txBody>
      </p:sp>
      <p:sp>
        <p:nvSpPr>
          <p:cNvPr id="4" name="Slide Number Placeholder 3"/>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1107393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79" y="919616"/>
            <a:ext cx="4155622" cy="2532888"/>
          </a:xfrm>
        </p:spPr>
        <p:txBody>
          <a:bodyPr anchor="b"/>
          <a:lstStyle>
            <a:lvl1pPr>
              <a:defRPr sz="3200"/>
            </a:lvl1pPr>
          </a:lstStyle>
          <a:p>
            <a:r>
              <a:t>Click to edit Master title style</a:t>
            </a:r>
          </a:p>
        </p:txBody>
      </p:sp>
      <p:sp>
        <p:nvSpPr>
          <p:cNvPr id="3" name="Content Placeholder 2"/>
          <p:cNvSpPr>
            <a:spLocks noGrp="1"/>
          </p:cNvSpPr>
          <p:nvPr>
            <p:ph idx="1"/>
          </p:nvPr>
        </p:nvSpPr>
        <p:spPr>
          <a:xfrm>
            <a:off x="1409699" y="915923"/>
            <a:ext cx="5216979" cy="5065776"/>
          </a:xfrm>
        </p:spPr>
        <p:txBody>
          <a:bodyPr/>
          <a:lstStyle>
            <a:lvl1pPr>
              <a:defRPr sz="22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t>Click to edit Master text styles</a:t>
            </a:r>
          </a:p>
          <a:p>
            <a:pPr lvl="1"/>
            <a:r>
              <a:t>Second level</a:t>
            </a:r>
          </a:p>
          <a:p>
            <a:pPr lvl="2"/>
            <a:r>
              <a:t>Third level</a:t>
            </a:r>
          </a:p>
          <a:p>
            <a:pPr lvl="3"/>
            <a:r>
              <a:t>Fourth level</a:t>
            </a:r>
          </a:p>
          <a:p>
            <a:pPr lvl="4"/>
            <a:r>
              <a:t>Fifth level</a:t>
            </a:r>
          </a:p>
        </p:txBody>
      </p:sp>
      <p:sp>
        <p:nvSpPr>
          <p:cNvPr id="4" name="Text Placeholder 3"/>
          <p:cNvSpPr>
            <a:spLocks noGrp="1"/>
          </p:cNvSpPr>
          <p:nvPr>
            <p:ph type="body" sz="half" idx="2"/>
          </p:nvPr>
        </p:nvSpPr>
        <p:spPr>
          <a:xfrm>
            <a:off x="6626679" y="3446396"/>
            <a:ext cx="4155622" cy="2535303"/>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3023549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26680" y="919616"/>
            <a:ext cx="4155622" cy="2532888"/>
          </a:xfrm>
        </p:spPr>
        <p:txBody>
          <a:bodyPr anchor="b"/>
          <a:lstStyle>
            <a:lvl1pPr>
              <a:defRPr sz="3200"/>
            </a:lvl1pPr>
          </a:lstStyle>
          <a:p>
            <a:r>
              <a:t>Click to edit Master title style</a:t>
            </a:r>
          </a:p>
        </p:txBody>
      </p:sp>
      <p:sp>
        <p:nvSpPr>
          <p:cNvPr id="3" name="Picture Placeholder 2"/>
          <p:cNvSpPr>
            <a:spLocks noGrp="1"/>
          </p:cNvSpPr>
          <p:nvPr>
            <p:ph type="pic" idx="1"/>
          </p:nvPr>
        </p:nvSpPr>
        <p:spPr>
          <a:xfrm>
            <a:off x="0" y="915923"/>
            <a:ext cx="6626677" cy="5065776"/>
          </a:xfrm>
        </p:spPr>
        <p:txBody>
          <a:bodyPr tIns="1371600">
            <a:normAutofit/>
          </a:bodyPr>
          <a:lstStyle>
            <a:lvl1pPr marL="0" indent="0" algn="ctr">
              <a:spcBef>
                <a:spcPts val="0"/>
              </a:spcBef>
              <a:buNone/>
              <a:defRPr sz="2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a:p>
        </p:txBody>
      </p:sp>
      <p:sp>
        <p:nvSpPr>
          <p:cNvPr id="4" name="Text Placeholder 3"/>
          <p:cNvSpPr>
            <a:spLocks noGrp="1"/>
          </p:cNvSpPr>
          <p:nvPr>
            <p:ph type="body" sz="half" idx="2"/>
          </p:nvPr>
        </p:nvSpPr>
        <p:spPr>
          <a:xfrm>
            <a:off x="6626680" y="3446397"/>
            <a:ext cx="4155622" cy="2535304"/>
          </a:xfrm>
        </p:spPr>
        <p:txBody>
          <a:bodyPr>
            <a:normAutofit/>
          </a:bodyPr>
          <a:lstStyle>
            <a:lvl1pPr marL="0" indent="0">
              <a:spcBef>
                <a:spcPts val="9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t>Click to edit Master text styles</a:t>
            </a:r>
          </a:p>
        </p:txBody>
      </p:sp>
      <p:sp>
        <p:nvSpPr>
          <p:cNvPr id="5" name="Date Placeholder 4"/>
          <p:cNvSpPr>
            <a:spLocks noGrp="1"/>
          </p:cNvSpPr>
          <p:nvPr>
            <p:ph type="dt" sz="half" idx="10"/>
          </p:nvPr>
        </p:nvSpPr>
        <p:spPr/>
        <p:txBody>
          <a:bodyPr/>
          <a:lstStyle/>
          <a:p>
            <a:r>
              <a:rPr lang="en-US"/>
              <a:t>July 22, 2012</a:t>
            </a:r>
            <a:endParaRPr/>
          </a:p>
        </p:txBody>
      </p:sp>
      <p:sp>
        <p:nvSpPr>
          <p:cNvPr id="6" name="Footer Placeholder 5"/>
          <p:cNvSpPr>
            <a:spLocks noGrp="1"/>
          </p:cNvSpPr>
          <p:nvPr>
            <p:ph type="ftr" sz="quarter" idx="11"/>
          </p:nvPr>
        </p:nvSpPr>
        <p:spPr/>
        <p:txBody>
          <a:bodyPr/>
          <a:lstStyle/>
          <a:p>
            <a:r>
              <a:t>Footer text here</a:t>
            </a:r>
          </a:p>
        </p:txBody>
      </p:sp>
      <p:sp>
        <p:nvSpPr>
          <p:cNvPr id="7" name="Slide Number Placeholder 6"/>
          <p:cNvSpPr>
            <a:spLocks noGrp="1"/>
          </p:cNvSpPr>
          <p:nvPr>
            <p:ph type="sldNum" sz="quarter" idx="12"/>
          </p:nvPr>
        </p:nvSpPr>
        <p:spPr/>
        <p:txBody>
          <a:bodyPr/>
          <a:lstStyle/>
          <a:p>
            <a:fld id="{9CD8D479-8942-46E8-A226-A4E01F7A105C}" type="slidenum">
              <a:rPr/>
              <a:t>‹#›</a:t>
            </a:fld>
            <a:endParaRPr/>
          </a:p>
        </p:txBody>
      </p:sp>
    </p:spTree>
    <p:extLst>
      <p:ext uri="{BB962C8B-B14F-4D97-AF65-F5344CB8AC3E}">
        <p14:creationId xmlns:p14="http://schemas.microsoft.com/office/powerpoint/2010/main" val="216422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6629400"/>
            <a:ext cx="1499616" cy="228600"/>
          </a:xfrm>
          <a:prstGeom prst="rect">
            <a:avLst/>
          </a:prstGeom>
          <a:gradFill>
            <a:gsLst>
              <a:gs pos="0">
                <a:schemeClr val="accent1">
                  <a:lumMod val="15000"/>
                  <a:lumOff val="85000"/>
                </a:schemeClr>
              </a:gs>
              <a:gs pos="100000">
                <a:schemeClr val="accent1">
                  <a:lumMod val="15000"/>
                  <a:lumOff val="8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1609344" y="6629400"/>
            <a:ext cx="10582656" cy="228600"/>
          </a:xfrm>
          <a:prstGeom prst="rect">
            <a:avLst/>
          </a:prstGeom>
          <a:gradFill>
            <a:gsLst>
              <a:gs pos="0">
                <a:schemeClr val="accent1">
                  <a:lumMod val="35000"/>
                  <a:lumOff val="65000"/>
                </a:schemeClr>
              </a:gs>
              <a:gs pos="100000">
                <a:schemeClr val="accent1">
                  <a:lumMod val="35000"/>
                  <a:lumOff val="6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accent1">
                  <a:lumMod val="75000"/>
                </a:schemeClr>
              </a:solidFill>
            </a:endParaRPr>
          </a:p>
        </p:txBody>
      </p:sp>
      <p:sp>
        <p:nvSpPr>
          <p:cNvPr id="2" name="Title Placeholder 1"/>
          <p:cNvSpPr>
            <a:spLocks noGrp="1"/>
          </p:cNvSpPr>
          <p:nvPr>
            <p:ph type="title"/>
          </p:nvPr>
        </p:nvSpPr>
        <p:spPr>
          <a:xfrm>
            <a:off x="1410026" y="276087"/>
            <a:ext cx="9371949" cy="1183566"/>
          </a:xfrm>
          <a:prstGeom prst="rect">
            <a:avLst/>
          </a:prstGeom>
        </p:spPr>
        <p:txBody>
          <a:bodyPr vert="horz" lIns="91440" tIns="45720" rIns="91440" bIns="45720" rtlCol="0" anchor="b">
            <a:normAutofit/>
          </a:bodyPr>
          <a:lstStyle/>
          <a:p>
            <a:r>
              <a:t>Click to edit Master title style</a:t>
            </a:r>
          </a:p>
        </p:txBody>
      </p:sp>
      <p:sp>
        <p:nvSpPr>
          <p:cNvPr id="3" name="Text Placeholder 2"/>
          <p:cNvSpPr>
            <a:spLocks noGrp="1"/>
          </p:cNvSpPr>
          <p:nvPr>
            <p:ph type="body" idx="1"/>
          </p:nvPr>
        </p:nvSpPr>
        <p:spPr>
          <a:xfrm>
            <a:off x="1410027" y="1566001"/>
            <a:ext cx="9371948" cy="4620682"/>
          </a:xfrm>
          <a:prstGeom prst="rect">
            <a:avLst/>
          </a:prstGeom>
        </p:spPr>
        <p:txBody>
          <a:bodyPr vert="horz" lIns="91440" tIns="45720" rIns="91440" bIns="4572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Slide Number Placeholder 5"/>
          <p:cNvSpPr>
            <a:spLocks noGrp="1"/>
          </p:cNvSpPr>
          <p:nvPr>
            <p:ph type="sldNum" sz="quarter" idx="4"/>
          </p:nvPr>
        </p:nvSpPr>
        <p:spPr>
          <a:xfrm>
            <a:off x="0" y="6629400"/>
            <a:ext cx="410402" cy="228600"/>
          </a:xfrm>
          <a:prstGeom prst="rect">
            <a:avLst/>
          </a:prstGeom>
        </p:spPr>
        <p:txBody>
          <a:bodyPr vert="horz" lIns="91440" tIns="45720" rIns="91440" bIns="45720" rtlCol="0" anchor="ctr"/>
          <a:lstStyle>
            <a:lvl1pPr algn="r">
              <a:defRPr sz="800">
                <a:solidFill>
                  <a:schemeClr val="accent1">
                    <a:lumMod val="75000"/>
                  </a:schemeClr>
                </a:solidFill>
              </a:defRPr>
            </a:lvl1pPr>
          </a:lstStyle>
          <a:p>
            <a:fld id="{9CD8D479-8942-46E8-A226-A4E01F7A105C}" type="slidenum">
              <a:rPr/>
              <a:pPr/>
              <a:t>‹#›</a:t>
            </a:fld>
            <a:endParaRPr/>
          </a:p>
        </p:txBody>
      </p:sp>
      <p:sp>
        <p:nvSpPr>
          <p:cNvPr id="4" name="Date Placeholder 3"/>
          <p:cNvSpPr>
            <a:spLocks noGrp="1"/>
          </p:cNvSpPr>
          <p:nvPr>
            <p:ph type="dt" sz="half" idx="2"/>
          </p:nvPr>
        </p:nvSpPr>
        <p:spPr>
          <a:xfrm>
            <a:off x="431101" y="6629400"/>
            <a:ext cx="1000662" cy="228600"/>
          </a:xfrm>
          <a:prstGeom prst="rect">
            <a:avLst/>
          </a:prstGeom>
        </p:spPr>
        <p:txBody>
          <a:bodyPr vert="horz" lIns="91440" tIns="45720" rIns="91440" bIns="45720" rtlCol="0" anchor="ctr"/>
          <a:lstStyle>
            <a:lvl1pPr algn="r">
              <a:defRPr sz="800">
                <a:solidFill>
                  <a:schemeClr val="accent1">
                    <a:lumMod val="75000"/>
                  </a:schemeClr>
                </a:solidFill>
              </a:defRPr>
            </a:lvl1pPr>
          </a:lstStyle>
          <a:p>
            <a:r>
              <a:rPr lang="en-US"/>
              <a:t>July 22, 2012</a:t>
            </a:r>
            <a:endParaRPr/>
          </a:p>
        </p:txBody>
      </p:sp>
      <p:sp>
        <p:nvSpPr>
          <p:cNvPr id="5" name="Footer Placeholder 4"/>
          <p:cNvSpPr>
            <a:spLocks noGrp="1"/>
          </p:cNvSpPr>
          <p:nvPr>
            <p:ph type="ftr" sz="quarter" idx="3"/>
          </p:nvPr>
        </p:nvSpPr>
        <p:spPr>
          <a:xfrm>
            <a:off x="1637716" y="6629400"/>
            <a:ext cx="9144259" cy="228600"/>
          </a:xfrm>
          <a:prstGeom prst="rect">
            <a:avLst/>
          </a:prstGeom>
        </p:spPr>
        <p:txBody>
          <a:bodyPr vert="horz" lIns="91440" tIns="45720" rIns="91440" bIns="45720" rtlCol="0" anchor="ctr"/>
          <a:lstStyle>
            <a:lvl1pPr algn="l">
              <a:defRPr sz="800">
                <a:solidFill>
                  <a:schemeClr val="accent1">
                    <a:lumMod val="75000"/>
                  </a:schemeClr>
                </a:solidFill>
              </a:defRPr>
            </a:lvl1pPr>
          </a:lstStyle>
          <a:p>
            <a:r>
              <a:t>Footer text here</a:t>
            </a:r>
          </a:p>
        </p:txBody>
      </p:sp>
    </p:spTree>
    <p:extLst>
      <p:ext uri="{BB962C8B-B14F-4D97-AF65-F5344CB8AC3E}">
        <p14:creationId xmlns:p14="http://schemas.microsoft.com/office/powerpoint/2010/main" val="28660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lvl1pPr algn="l" defTabSz="914400" rtl="0" eaLnBrk="1" latinLnBrk="0" hangingPunct="1">
        <a:spcBef>
          <a:spcPct val="0"/>
        </a:spcBef>
        <a:buNone/>
        <a:defRPr sz="3400" kern="1200">
          <a:solidFill>
            <a:schemeClr val="accent1"/>
          </a:solidFill>
          <a:latin typeface="+mj-lt"/>
          <a:ea typeface="+mj-ea"/>
          <a:cs typeface="+mj-cs"/>
        </a:defRPr>
      </a:lvl1pPr>
    </p:titleStyle>
    <p:bodyStyle>
      <a:lvl1pPr marL="210312" indent="-210312" algn="l" defTabSz="914400" rtl="0" eaLnBrk="1" latinLnBrk="0" hangingPunct="1">
        <a:lnSpc>
          <a:spcPct val="90000"/>
        </a:lnSpc>
        <a:spcBef>
          <a:spcPts val="1100"/>
        </a:spcBef>
        <a:buFont typeface="Arial" panose="020B0604020202020204" pitchFamily="34" charset="0"/>
        <a:buChar char="•"/>
        <a:defRPr sz="2200" kern="1200">
          <a:solidFill>
            <a:schemeClr val="tx1"/>
          </a:solidFill>
          <a:latin typeface="+mn-lt"/>
          <a:ea typeface="+mn-ea"/>
          <a:cs typeface="+mn-cs"/>
        </a:defRPr>
      </a:lvl1pPr>
      <a:lvl2pPr marL="438912" indent="-155448" algn="l" defTabSz="914400" rtl="0" eaLnBrk="1" latinLnBrk="0" hangingPunct="1">
        <a:lnSpc>
          <a:spcPct val="90000"/>
        </a:lnSpc>
        <a:spcBef>
          <a:spcPts val="400"/>
        </a:spcBef>
        <a:buFont typeface="Arial" panose="020B0604020202020204" pitchFamily="34" charset="0"/>
        <a:buChar char="•"/>
        <a:defRPr sz="1800" kern="1200">
          <a:solidFill>
            <a:schemeClr val="tx1"/>
          </a:solidFill>
          <a:latin typeface="+mn-lt"/>
          <a:ea typeface="+mn-ea"/>
          <a:cs typeface="+mn-cs"/>
        </a:defRPr>
      </a:lvl2pPr>
      <a:lvl3pPr marL="676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3pPr>
      <a:lvl4pPr marL="905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4pPr>
      <a:lvl5pPr marL="11338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5pPr>
      <a:lvl6pPr marL="13624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6pPr>
      <a:lvl7pPr marL="15910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7pPr>
      <a:lvl8pPr marL="18196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8pPr>
      <a:lvl9pPr marL="2048256" indent="-155448" algn="l" defTabSz="914400" rtl="0" eaLnBrk="1" latinLnBrk="0" hangingPunct="1">
        <a:lnSpc>
          <a:spcPct val="90000"/>
        </a:lnSpc>
        <a:spcBef>
          <a:spcPts val="400"/>
        </a:spcBef>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8/10/relationships/comments" Target="../comments/modernComment_12B_2FEE3A4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2E_95C8AD9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13_E415A573.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microsoft.com/office/2018/10/relationships/comments" Target="../comments/modernComment_114_2231C86D.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8/10/relationships/comments" Target="../comments/modernComment_136_692F775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22_938C14B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a:t>Predictive Modeling of Red Tide Events Using Machine Learning </a:t>
            </a:r>
          </a:p>
        </p:txBody>
      </p:sp>
      <p:sp>
        <p:nvSpPr>
          <p:cNvPr id="3" name="Subtitle 2"/>
          <p:cNvSpPr>
            <a:spLocks noGrp="1"/>
          </p:cNvSpPr>
          <p:nvPr>
            <p:ph type="subTitle" idx="1"/>
          </p:nvPr>
        </p:nvSpPr>
        <p:spPr>
          <a:xfrm>
            <a:off x="1670689" y="5405747"/>
            <a:ext cx="5022602" cy="430997"/>
          </a:xfrm>
        </p:spPr>
        <p:txBody>
          <a:bodyPr vert="horz" lIns="91440" tIns="45720" rIns="91440" bIns="45720" rtlCol="0" anchor="t">
            <a:normAutofit fontScale="85000" lnSpcReduction="20000"/>
          </a:bodyPr>
          <a:lstStyle/>
          <a:p>
            <a:r>
              <a:rPr lang="en-US"/>
              <a:t>Matthew Duus, Carter Baker, Callie Unterreiner, Hayden Parks </a:t>
            </a:r>
          </a:p>
        </p:txBody>
      </p:sp>
    </p:spTree>
    <p:extLst>
      <p:ext uri="{BB962C8B-B14F-4D97-AF65-F5344CB8AC3E}">
        <p14:creationId xmlns:p14="http://schemas.microsoft.com/office/powerpoint/2010/main" val="426154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04F9-F469-875E-2237-95F660100313}"/>
              </a:ext>
            </a:extLst>
          </p:cNvPr>
          <p:cNvSpPr>
            <a:spLocks noGrp="1"/>
          </p:cNvSpPr>
          <p:nvPr>
            <p:ph type="title"/>
          </p:nvPr>
        </p:nvSpPr>
        <p:spPr>
          <a:xfrm>
            <a:off x="1751777" y="2263913"/>
            <a:ext cx="6949440" cy="3143393"/>
          </a:xfrm>
        </p:spPr>
        <p:txBody>
          <a:bodyPr anchor="b">
            <a:normAutofit/>
          </a:bodyPr>
          <a:lstStyle/>
          <a:p>
            <a:pPr algn="ctr">
              <a:lnSpc>
                <a:spcPct val="90000"/>
              </a:lnSpc>
            </a:pPr>
            <a:r>
              <a:rPr lang="en-US" sz="5100"/>
              <a:t>Seasonal Variation for Multiple Environmental Conditions</a:t>
            </a:r>
          </a:p>
        </p:txBody>
      </p:sp>
    </p:spTree>
    <p:extLst>
      <p:ext uri="{BB962C8B-B14F-4D97-AF65-F5344CB8AC3E}">
        <p14:creationId xmlns:p14="http://schemas.microsoft.com/office/powerpoint/2010/main" val="1577843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graph&#10;&#10;AI-generated content may be incorrect.">
            <a:extLst>
              <a:ext uri="{FF2B5EF4-FFF2-40B4-BE49-F238E27FC236}">
                <a16:creationId xmlns:a16="http://schemas.microsoft.com/office/drawing/2014/main" id="{F0F8BB53-E182-0E80-DAF0-D716C98A8CA8}"/>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455" y="3289741"/>
            <a:ext cx="10945089" cy="3302237"/>
          </a:xfrm>
          <a:prstGeom prst="rect">
            <a:avLst/>
          </a:prstGeom>
          <a:noFill/>
          <a:ln>
            <a:noFill/>
          </a:ln>
        </p:spPr>
      </p:pic>
      <p:pic>
        <p:nvPicPr>
          <p:cNvPr id="5" name="Picture 4" descr="A screenshot of a map&#10;&#10;AI-generated content may be incorrect.">
            <a:extLst>
              <a:ext uri="{FF2B5EF4-FFF2-40B4-BE49-F238E27FC236}">
                <a16:creationId xmlns:a16="http://schemas.microsoft.com/office/drawing/2014/main" id="{73CC68A2-A22A-A9A8-5459-2C09AA5B1B3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455" y="76834"/>
            <a:ext cx="10945089" cy="3021593"/>
          </a:xfrm>
          <a:prstGeom prst="rect">
            <a:avLst/>
          </a:prstGeom>
          <a:noFill/>
          <a:ln>
            <a:noFill/>
          </a:ln>
        </p:spPr>
      </p:pic>
    </p:spTree>
    <p:extLst>
      <p:ext uri="{BB962C8B-B14F-4D97-AF65-F5344CB8AC3E}">
        <p14:creationId xmlns:p14="http://schemas.microsoft.com/office/powerpoint/2010/main" val="22555954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CBE4C-8D53-5D1E-44E7-990FAE82ED31}"/>
            </a:ext>
          </a:extLst>
        </p:cNvPr>
        <p:cNvGrpSpPr/>
        <p:nvPr/>
      </p:nvGrpSpPr>
      <p:grpSpPr>
        <a:xfrm>
          <a:off x="0" y="0"/>
          <a:ext cx="0" cy="0"/>
          <a:chOff x="0" y="0"/>
          <a:chExt cx="0" cy="0"/>
        </a:xfrm>
      </p:grpSpPr>
      <p:pic>
        <p:nvPicPr>
          <p:cNvPr id="4" name="Picture 3" descr="A screenshot of a map&#10;&#10;AI-generated content may be incorrect.">
            <a:extLst>
              <a:ext uri="{FF2B5EF4-FFF2-40B4-BE49-F238E27FC236}">
                <a16:creationId xmlns:a16="http://schemas.microsoft.com/office/drawing/2014/main" id="{BA43C3D2-4F4C-6EFF-7596-AFDEFD63746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 y="1463937"/>
            <a:ext cx="11750040" cy="3727123"/>
          </a:xfrm>
          <a:prstGeom prst="rect">
            <a:avLst/>
          </a:prstGeom>
          <a:noFill/>
          <a:ln>
            <a:noFill/>
          </a:ln>
        </p:spPr>
      </p:pic>
    </p:spTree>
    <p:extLst>
      <p:ext uri="{BB962C8B-B14F-4D97-AF65-F5344CB8AC3E}">
        <p14:creationId xmlns:p14="http://schemas.microsoft.com/office/powerpoint/2010/main" val="804141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 showing the location of the ocean&#10;&#10;AI-generated content may be incorrect.">
            <a:extLst>
              <a:ext uri="{FF2B5EF4-FFF2-40B4-BE49-F238E27FC236}">
                <a16:creationId xmlns:a16="http://schemas.microsoft.com/office/drawing/2014/main" id="{B0BB8547-676C-53AE-B22A-D8903687D2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2998" y="136634"/>
            <a:ext cx="10425999" cy="3189064"/>
          </a:xfrm>
          <a:prstGeom prst="rect">
            <a:avLst/>
          </a:prstGeom>
          <a:noFill/>
          <a:ln>
            <a:noFill/>
          </a:ln>
        </p:spPr>
      </p:pic>
      <p:pic>
        <p:nvPicPr>
          <p:cNvPr id="5" name="Picture 4" descr="A map of the world&#10;&#10;AI-generated content may be incorrect.">
            <a:extLst>
              <a:ext uri="{FF2B5EF4-FFF2-40B4-BE49-F238E27FC236}">
                <a16:creationId xmlns:a16="http://schemas.microsoft.com/office/drawing/2014/main" id="{C810D5CA-2BE4-D3F5-1F5A-A57EB240E954}"/>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999" y="3429000"/>
            <a:ext cx="10425999" cy="3170128"/>
          </a:xfrm>
          <a:prstGeom prst="rect">
            <a:avLst/>
          </a:prstGeom>
          <a:noFill/>
          <a:ln>
            <a:noFill/>
          </a:ln>
        </p:spPr>
      </p:pic>
    </p:spTree>
    <p:extLst>
      <p:ext uri="{BB962C8B-B14F-4D97-AF65-F5344CB8AC3E}">
        <p14:creationId xmlns:p14="http://schemas.microsoft.com/office/powerpoint/2010/main" val="2884315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8CB17-71C1-6E4C-8CCA-8EABAEE9BB70}"/>
              </a:ext>
            </a:extLst>
          </p:cNvPr>
          <p:cNvSpPr>
            <a:spLocks noGrp="1"/>
          </p:cNvSpPr>
          <p:nvPr>
            <p:ph type="title"/>
          </p:nvPr>
        </p:nvSpPr>
        <p:spPr>
          <a:xfrm>
            <a:off x="1410025" y="89816"/>
            <a:ext cx="9371949" cy="1183566"/>
          </a:xfrm>
        </p:spPr>
        <p:txBody>
          <a:bodyPr/>
          <a:lstStyle/>
          <a:p>
            <a:pPr algn="ctr"/>
            <a:r>
              <a:rPr lang="en-US"/>
              <a:t>Nutrient Loading - Station Locations</a:t>
            </a:r>
          </a:p>
        </p:txBody>
      </p:sp>
      <p:pic>
        <p:nvPicPr>
          <p:cNvPr id="4" name="Picture 3" descr="A map of a river&#10;&#10;AI-generated content may be incorrect.">
            <a:extLst>
              <a:ext uri="{FF2B5EF4-FFF2-40B4-BE49-F238E27FC236}">
                <a16:creationId xmlns:a16="http://schemas.microsoft.com/office/drawing/2014/main" id="{AAE103FA-5537-6050-61B1-BE78B9C5D1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40039" y="1459653"/>
            <a:ext cx="7906110" cy="4931183"/>
          </a:xfrm>
          <a:prstGeom prst="rect">
            <a:avLst/>
          </a:prstGeom>
          <a:noFill/>
          <a:ln>
            <a:noFill/>
          </a:ln>
        </p:spPr>
      </p:pic>
      <p:sp>
        <p:nvSpPr>
          <p:cNvPr id="6" name="Oval 5">
            <a:extLst>
              <a:ext uri="{FF2B5EF4-FFF2-40B4-BE49-F238E27FC236}">
                <a16:creationId xmlns:a16="http://schemas.microsoft.com/office/drawing/2014/main" id="{72149982-9C4F-5D99-FB99-5B068A71833C}"/>
              </a:ext>
            </a:extLst>
          </p:cNvPr>
          <p:cNvSpPr/>
          <p:nvPr/>
        </p:nvSpPr>
        <p:spPr>
          <a:xfrm>
            <a:off x="5845277" y="4301613"/>
            <a:ext cx="339213" cy="329382"/>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5E5D843-FB45-58F6-F3C9-5292D09779AF}"/>
              </a:ext>
            </a:extLst>
          </p:cNvPr>
          <p:cNvSpPr/>
          <p:nvPr/>
        </p:nvSpPr>
        <p:spPr>
          <a:xfrm>
            <a:off x="6331973" y="3015761"/>
            <a:ext cx="344129" cy="3342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ADE4317-A231-F993-8C27-714161E5EE48}"/>
              </a:ext>
            </a:extLst>
          </p:cNvPr>
          <p:cNvSpPr/>
          <p:nvPr/>
        </p:nvSpPr>
        <p:spPr>
          <a:xfrm>
            <a:off x="8316048" y="2095609"/>
            <a:ext cx="344129" cy="334297"/>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252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51C61-0A6E-65DC-D092-1EB850B851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A48F2-992E-BDB1-218B-4E350FB42989}"/>
              </a:ext>
            </a:extLst>
          </p:cNvPr>
          <p:cNvSpPr>
            <a:spLocks noGrp="1"/>
          </p:cNvSpPr>
          <p:nvPr>
            <p:ph type="title"/>
          </p:nvPr>
        </p:nvSpPr>
        <p:spPr/>
        <p:txBody>
          <a:bodyPr/>
          <a:lstStyle/>
          <a:p>
            <a:endParaRPr lang="en-US"/>
          </a:p>
        </p:txBody>
      </p:sp>
      <p:pic>
        <p:nvPicPr>
          <p:cNvPr id="5" name="Picture 4" descr="A screenshot of a computer screen&#10;&#10;AI-generated content may be incorrect.">
            <a:extLst>
              <a:ext uri="{FF2B5EF4-FFF2-40B4-BE49-F238E27FC236}">
                <a16:creationId xmlns:a16="http://schemas.microsoft.com/office/drawing/2014/main" id="{67F7A4D7-A263-B292-1326-75CDB010325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680" y="168827"/>
            <a:ext cx="10200640" cy="6520345"/>
          </a:xfrm>
          <a:prstGeom prst="rect">
            <a:avLst/>
          </a:prstGeom>
          <a:noFill/>
          <a:ln>
            <a:noFill/>
          </a:ln>
        </p:spPr>
      </p:pic>
    </p:spTree>
    <p:extLst>
      <p:ext uri="{BB962C8B-B14F-4D97-AF65-F5344CB8AC3E}">
        <p14:creationId xmlns:p14="http://schemas.microsoft.com/office/powerpoint/2010/main" val="2512956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3D8C6-F709-EC80-77C5-CE10143A12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584E4B-F6DF-3E94-20DF-176BF20FFD8F}"/>
              </a:ext>
            </a:extLst>
          </p:cNvPr>
          <p:cNvSpPr>
            <a:spLocks noGrp="1"/>
          </p:cNvSpPr>
          <p:nvPr>
            <p:ph type="title"/>
          </p:nvPr>
        </p:nvSpPr>
        <p:spPr>
          <a:xfrm>
            <a:off x="1536117" y="2278291"/>
            <a:ext cx="6949440" cy="3114638"/>
          </a:xfrm>
        </p:spPr>
        <p:txBody>
          <a:bodyPr anchor="b">
            <a:normAutofit/>
          </a:bodyPr>
          <a:lstStyle/>
          <a:p>
            <a:pPr algn="ctr">
              <a:lnSpc>
                <a:spcPct val="90000"/>
              </a:lnSpc>
            </a:pPr>
            <a:r>
              <a:rPr lang="en-US" sz="5100" dirty="0"/>
              <a:t>Machine Learning and Predictive Modeling</a:t>
            </a:r>
          </a:p>
        </p:txBody>
      </p:sp>
    </p:spTree>
    <p:extLst>
      <p:ext uri="{BB962C8B-B14F-4D97-AF65-F5344CB8AC3E}">
        <p14:creationId xmlns:p14="http://schemas.microsoft.com/office/powerpoint/2010/main" val="637160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A0735-303C-D4A0-5A66-E142D1A39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A442CF-6040-0004-055E-D14253CACAC0}"/>
              </a:ext>
            </a:extLst>
          </p:cNvPr>
          <p:cNvSpPr>
            <a:spLocks noGrp="1"/>
          </p:cNvSpPr>
          <p:nvPr>
            <p:ph type="title"/>
          </p:nvPr>
        </p:nvSpPr>
        <p:spPr>
          <a:xfrm>
            <a:off x="110653" y="37059"/>
            <a:ext cx="11970694" cy="775024"/>
          </a:xfrm>
        </p:spPr>
        <p:txBody>
          <a:bodyPr>
            <a:normAutofit/>
          </a:bodyPr>
          <a:lstStyle/>
          <a:p>
            <a:pPr algn="ctr"/>
            <a:r>
              <a:rPr lang="en-US"/>
              <a:t>Predictive Modeling: Random Forest and Logistic Regression</a:t>
            </a:r>
          </a:p>
        </p:txBody>
      </p:sp>
      <p:pic>
        <p:nvPicPr>
          <p:cNvPr id="4" name="Picture 3" descr="A screenshot of a computer screen&#10;&#10;AI-generated content may be incorrect.">
            <a:extLst>
              <a:ext uri="{FF2B5EF4-FFF2-40B4-BE49-F238E27FC236}">
                <a16:creationId xmlns:a16="http://schemas.microsoft.com/office/drawing/2014/main" id="{5765614A-F204-4E79-9D99-21BB39EA78A8}"/>
              </a:ext>
            </a:extLst>
          </p:cNvPr>
          <p:cNvPicPr>
            <a:picLocks noChangeAspect="1"/>
          </p:cNvPicPr>
          <p:nvPr/>
        </p:nvPicPr>
        <p:blipFill>
          <a:blip r:embed="rId2"/>
          <a:stretch>
            <a:fillRect/>
          </a:stretch>
        </p:blipFill>
        <p:spPr>
          <a:xfrm>
            <a:off x="535108" y="2125333"/>
            <a:ext cx="5025784" cy="2952389"/>
          </a:xfrm>
          <a:prstGeom prst="rect">
            <a:avLst/>
          </a:prstGeom>
        </p:spPr>
      </p:pic>
      <p:pic>
        <p:nvPicPr>
          <p:cNvPr id="6" name="Picture 5" descr="A screenshot of a computer&#10;&#10;AI-generated content may be incorrect.">
            <a:extLst>
              <a:ext uri="{FF2B5EF4-FFF2-40B4-BE49-F238E27FC236}">
                <a16:creationId xmlns:a16="http://schemas.microsoft.com/office/drawing/2014/main" id="{9AEE2141-05B9-CB82-A1AC-AE74067C8272}"/>
              </a:ext>
            </a:extLst>
          </p:cNvPr>
          <p:cNvPicPr>
            <a:picLocks noChangeAspect="1"/>
          </p:cNvPicPr>
          <p:nvPr/>
        </p:nvPicPr>
        <p:blipFill>
          <a:blip r:embed="rId3"/>
          <a:stretch>
            <a:fillRect/>
          </a:stretch>
        </p:blipFill>
        <p:spPr>
          <a:xfrm>
            <a:off x="6756011" y="2040059"/>
            <a:ext cx="4560317" cy="3122941"/>
          </a:xfrm>
          <a:prstGeom prst="rect">
            <a:avLst/>
          </a:prstGeom>
        </p:spPr>
      </p:pic>
      <p:sp>
        <p:nvSpPr>
          <p:cNvPr id="3" name="TextBox 2">
            <a:extLst>
              <a:ext uri="{FF2B5EF4-FFF2-40B4-BE49-F238E27FC236}">
                <a16:creationId xmlns:a16="http://schemas.microsoft.com/office/drawing/2014/main" id="{1F9AB6DB-96EB-E78E-9C99-750257BAE87D}"/>
              </a:ext>
            </a:extLst>
          </p:cNvPr>
          <p:cNvSpPr txBox="1"/>
          <p:nvPr/>
        </p:nvSpPr>
        <p:spPr>
          <a:xfrm>
            <a:off x="1532626" y="1115683"/>
            <a:ext cx="304512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solidFill>
                  <a:schemeClr val="accent1"/>
                </a:solidFill>
                <a:latin typeface="+mj-lt"/>
                <a:ea typeface="+mj-ea"/>
                <a:cs typeface="+mj-cs"/>
              </a:rPr>
              <a:t>Random Forest</a:t>
            </a:r>
          </a:p>
        </p:txBody>
      </p:sp>
      <p:sp>
        <p:nvSpPr>
          <p:cNvPr id="5" name="TextBox 4">
            <a:extLst>
              <a:ext uri="{FF2B5EF4-FFF2-40B4-BE49-F238E27FC236}">
                <a16:creationId xmlns:a16="http://schemas.microsoft.com/office/drawing/2014/main" id="{EF36903D-9DF1-515C-0A3C-707F87CDD268}"/>
              </a:ext>
            </a:extLst>
          </p:cNvPr>
          <p:cNvSpPr txBox="1"/>
          <p:nvPr/>
        </p:nvSpPr>
        <p:spPr>
          <a:xfrm>
            <a:off x="7139796" y="1115682"/>
            <a:ext cx="3807124" cy="6155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400">
                <a:solidFill>
                  <a:schemeClr val="accent1"/>
                </a:solidFill>
                <a:latin typeface="+mj-lt"/>
                <a:ea typeface="+mj-ea"/>
                <a:cs typeface="+mj-cs"/>
              </a:rPr>
              <a:t>Logistic Regression</a:t>
            </a:r>
            <a:endParaRPr lang="en-US">
              <a:solidFill>
                <a:schemeClr val="accent1"/>
              </a:solidFill>
              <a:ea typeface="+mj-ea"/>
              <a:cs typeface="+mj-cs"/>
            </a:endParaRPr>
          </a:p>
        </p:txBody>
      </p:sp>
    </p:spTree>
    <p:extLst>
      <p:ext uri="{BB962C8B-B14F-4D97-AF65-F5344CB8AC3E}">
        <p14:creationId xmlns:p14="http://schemas.microsoft.com/office/powerpoint/2010/main" val="3780666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BA783-1828-9585-9E4E-4EE3579DA540}"/>
              </a:ext>
            </a:extLst>
          </p:cNvPr>
          <p:cNvSpPr>
            <a:spLocks noGrp="1"/>
          </p:cNvSpPr>
          <p:nvPr>
            <p:ph type="title"/>
          </p:nvPr>
        </p:nvSpPr>
        <p:spPr>
          <a:xfrm>
            <a:off x="962946" y="148268"/>
            <a:ext cx="10103548" cy="1183566"/>
          </a:xfrm>
        </p:spPr>
        <p:txBody>
          <a:bodyPr/>
          <a:lstStyle/>
          <a:p>
            <a:pPr algn="ctr"/>
            <a:r>
              <a:rPr lang="en-US"/>
              <a:t>ROC-AUC and Precision Recall Curves</a:t>
            </a:r>
          </a:p>
        </p:txBody>
      </p:sp>
      <p:pic>
        <p:nvPicPr>
          <p:cNvPr id="2050" name="Picture 2">
            <a:extLst>
              <a:ext uri="{FF2B5EF4-FFF2-40B4-BE49-F238E27FC236}">
                <a16:creationId xmlns:a16="http://schemas.microsoft.com/office/drawing/2014/main" id="{C8E7B871-2111-F347-4F0E-D9A29CA7D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107" y="1599442"/>
            <a:ext cx="11325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160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C33C-A6AD-01BD-619F-B47D9D94AC69}"/>
              </a:ext>
            </a:extLst>
          </p:cNvPr>
          <p:cNvSpPr>
            <a:spLocks noGrp="1"/>
          </p:cNvSpPr>
          <p:nvPr>
            <p:ph type="title"/>
          </p:nvPr>
        </p:nvSpPr>
        <p:spPr>
          <a:xfrm>
            <a:off x="4185631" y="21200"/>
            <a:ext cx="3820737" cy="591783"/>
          </a:xfrm>
        </p:spPr>
        <p:txBody>
          <a:bodyPr>
            <a:normAutofit fontScale="90000"/>
          </a:bodyPr>
          <a:lstStyle/>
          <a:p>
            <a:pPr algn="ctr"/>
            <a:r>
              <a:rPr lang="en-US"/>
              <a:t>Correlation Matrix</a:t>
            </a:r>
          </a:p>
        </p:txBody>
      </p:sp>
      <p:pic>
        <p:nvPicPr>
          <p:cNvPr id="3074" name="Picture 2">
            <a:extLst>
              <a:ext uri="{FF2B5EF4-FFF2-40B4-BE49-F238E27FC236}">
                <a16:creationId xmlns:a16="http://schemas.microsoft.com/office/drawing/2014/main" id="{B9594CAE-DDBC-2591-D982-083FFB3528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0048" y="671512"/>
            <a:ext cx="6583707" cy="5869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1C66DA-C346-C24B-30D6-4A78DDD6B56E}"/>
              </a:ext>
            </a:extLst>
          </p:cNvPr>
          <p:cNvSpPr txBox="1"/>
          <p:nvPr/>
        </p:nvSpPr>
        <p:spPr>
          <a:xfrm>
            <a:off x="7010400" y="2259863"/>
            <a:ext cx="5059707" cy="1938992"/>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solidFill>
                  <a:schemeClr val="accent1"/>
                </a:solidFill>
              </a:rPr>
              <a:t>Data leakage suspected</a:t>
            </a:r>
          </a:p>
          <a:p>
            <a:pPr marL="285750" indent="-285750">
              <a:buFont typeface="Arial" panose="020B0604020202020204" pitchFamily="34" charset="0"/>
              <a:buChar char="•"/>
            </a:pPr>
            <a:endParaRPr lang="en-US" sz="2400">
              <a:solidFill>
                <a:schemeClr val="accent1"/>
              </a:solidFill>
            </a:endParaRPr>
          </a:p>
          <a:p>
            <a:pPr marL="285750" indent="-285750">
              <a:buFont typeface="Arial" panose="020B0604020202020204" pitchFamily="34" charset="0"/>
              <a:buChar char="•"/>
            </a:pPr>
            <a:r>
              <a:rPr lang="en-US" sz="2400">
                <a:solidFill>
                  <a:schemeClr val="accent1"/>
                </a:solidFill>
              </a:rPr>
              <a:t>Model learned outcome from its definition rather than independent environmental factors</a:t>
            </a:r>
          </a:p>
        </p:txBody>
      </p:sp>
    </p:spTree>
    <p:extLst>
      <p:ext uri="{BB962C8B-B14F-4D97-AF65-F5344CB8AC3E}">
        <p14:creationId xmlns:p14="http://schemas.microsoft.com/office/powerpoint/2010/main" val="2760246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025" y="458967"/>
            <a:ext cx="9371949" cy="1183566"/>
          </a:xfrm>
        </p:spPr>
        <p:txBody>
          <a:bodyPr>
            <a:normAutofit/>
          </a:bodyPr>
          <a:lstStyle/>
          <a:p>
            <a:r>
              <a:rPr lang="fr-FR" sz="3600"/>
              <a:t>Objective</a:t>
            </a:r>
            <a:endParaRPr lang="fr-FR" sz="4800"/>
          </a:p>
        </p:txBody>
      </p:sp>
      <p:sp>
        <p:nvSpPr>
          <p:cNvPr id="3" name="Content Placeholder 2"/>
          <p:cNvSpPr>
            <a:spLocks noGrp="1"/>
          </p:cNvSpPr>
          <p:nvPr>
            <p:ph idx="1"/>
          </p:nvPr>
        </p:nvSpPr>
        <p:spPr/>
        <p:txBody>
          <a:bodyPr vert="horz" lIns="91440" tIns="45720" rIns="91440" bIns="45720" rtlCol="0" anchor="t">
            <a:normAutofit lnSpcReduction="10000"/>
          </a:bodyPr>
          <a:lstStyle/>
          <a:p>
            <a:pPr marL="210185" indent="-210185"/>
            <a:endParaRPr lang="en-US"/>
          </a:p>
          <a:p>
            <a:pPr marL="0" indent="0">
              <a:buNone/>
            </a:pPr>
            <a:r>
              <a:rPr lang="en-US"/>
              <a:t>Use environmental parameters from the Caloosahatchee River to develop a machine learning model to predict red tide occurrences. </a:t>
            </a:r>
          </a:p>
          <a:p>
            <a:pPr marL="0" indent="0">
              <a:buNone/>
            </a:pPr>
            <a:endParaRPr lang="en-US"/>
          </a:p>
          <a:p>
            <a:pPr marL="210185" indent="-210185"/>
            <a:r>
              <a:rPr lang="en-US"/>
              <a:t>Nitrogen concentration</a:t>
            </a:r>
          </a:p>
          <a:p>
            <a:pPr marL="210185" indent="-210185"/>
            <a:r>
              <a:rPr lang="en-US"/>
              <a:t>Phosphorous concentration </a:t>
            </a:r>
          </a:p>
          <a:p>
            <a:pPr marL="210185" indent="-210185"/>
            <a:r>
              <a:rPr lang="en-US" i="1" err="1"/>
              <a:t>Karenia</a:t>
            </a:r>
            <a:r>
              <a:rPr lang="en-US" i="1"/>
              <a:t> brevis</a:t>
            </a:r>
            <a:r>
              <a:rPr lang="en-US"/>
              <a:t> concentration </a:t>
            </a:r>
          </a:p>
          <a:p>
            <a:pPr marL="210185" indent="-210185"/>
            <a:r>
              <a:rPr lang="en-US"/>
              <a:t>River discharge </a:t>
            </a:r>
          </a:p>
          <a:p>
            <a:pPr marL="210185" indent="-210185"/>
            <a:r>
              <a:rPr lang="en-US"/>
              <a:t>Precipitation </a:t>
            </a:r>
          </a:p>
          <a:p>
            <a:pPr marL="210185" indent="-210185"/>
            <a:r>
              <a:rPr lang="en-US"/>
              <a:t>Wind speed/direction </a:t>
            </a:r>
          </a:p>
          <a:p>
            <a:pPr marL="210185" indent="-210185"/>
            <a:r>
              <a:rPr lang="en-US"/>
              <a:t>Sea surface temperature </a:t>
            </a:r>
          </a:p>
        </p:txBody>
      </p:sp>
      <p:sp>
        <p:nvSpPr>
          <p:cNvPr id="4" name="TextBox 3">
            <a:extLst>
              <a:ext uri="{FF2B5EF4-FFF2-40B4-BE49-F238E27FC236}">
                <a16:creationId xmlns:a16="http://schemas.microsoft.com/office/drawing/2014/main" id="{0E89AEA9-5412-ABE6-AE1A-719DD9222ED8}"/>
              </a:ext>
            </a:extLst>
          </p:cNvPr>
          <p:cNvSpPr txBox="1"/>
          <p:nvPr/>
        </p:nvSpPr>
        <p:spPr>
          <a:xfrm>
            <a:off x="7195154" y="5874758"/>
            <a:ext cx="499533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Data sources: USGS, NOAA, Water Atlas, Copernicus Marine Data </a:t>
            </a:r>
          </a:p>
        </p:txBody>
      </p:sp>
    </p:spTree>
    <p:extLst>
      <p:ext uri="{BB962C8B-B14F-4D97-AF65-F5344CB8AC3E}">
        <p14:creationId xmlns:p14="http://schemas.microsoft.com/office/powerpoint/2010/main" val="1628715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A986B-D74E-E68B-5C3C-515A6BEC69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62978-A9BD-15E4-41B8-53C152C19283}"/>
              </a:ext>
            </a:extLst>
          </p:cNvPr>
          <p:cNvSpPr>
            <a:spLocks noGrp="1"/>
          </p:cNvSpPr>
          <p:nvPr>
            <p:ph type="title"/>
          </p:nvPr>
        </p:nvSpPr>
        <p:spPr>
          <a:xfrm>
            <a:off x="962946" y="148268"/>
            <a:ext cx="10103548" cy="1183566"/>
          </a:xfrm>
        </p:spPr>
        <p:txBody>
          <a:bodyPr/>
          <a:lstStyle/>
          <a:p>
            <a:pPr algn="ctr"/>
            <a:r>
              <a:rPr lang="en-US"/>
              <a:t>Evaluating Model Robustness  [Data Leakage Solved]</a:t>
            </a:r>
          </a:p>
        </p:txBody>
      </p:sp>
      <p:pic>
        <p:nvPicPr>
          <p:cNvPr id="4098" name="Picture 2">
            <a:extLst>
              <a:ext uri="{FF2B5EF4-FFF2-40B4-BE49-F238E27FC236}">
                <a16:creationId xmlns:a16="http://schemas.microsoft.com/office/drawing/2014/main" id="{8CA091FC-C4B9-3B49-5DC0-B8531AC33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87" y="1714807"/>
            <a:ext cx="11325225" cy="466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11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2D735-07D1-C20D-B854-9BA3BADCD9A5}"/>
              </a:ext>
            </a:extLst>
          </p:cNvPr>
          <p:cNvSpPr>
            <a:spLocks noGrp="1"/>
          </p:cNvSpPr>
          <p:nvPr>
            <p:ph type="title"/>
          </p:nvPr>
        </p:nvSpPr>
        <p:spPr>
          <a:xfrm>
            <a:off x="1410026" y="276087"/>
            <a:ext cx="9371949" cy="1183566"/>
          </a:xfrm>
        </p:spPr>
        <p:txBody>
          <a:bodyPr anchor="b">
            <a:normAutofit/>
          </a:bodyPr>
          <a:lstStyle/>
          <a:p>
            <a:r>
              <a:rPr lang="en-US"/>
              <a:t>Machine Learning Results Summary</a:t>
            </a:r>
          </a:p>
        </p:txBody>
      </p:sp>
      <p:graphicFrame>
        <p:nvGraphicFramePr>
          <p:cNvPr id="5" name="Content Placeholder 2">
            <a:extLst>
              <a:ext uri="{FF2B5EF4-FFF2-40B4-BE49-F238E27FC236}">
                <a16:creationId xmlns:a16="http://schemas.microsoft.com/office/drawing/2014/main" id="{04FDC25D-6823-74AE-15EA-42C3A8E0D938}"/>
              </a:ext>
            </a:extLst>
          </p:cNvPr>
          <p:cNvGraphicFramePr>
            <a:graphicFrameLocks noGrp="1"/>
          </p:cNvGraphicFramePr>
          <p:nvPr>
            <p:ph idx="1"/>
            <p:extLst>
              <p:ext uri="{D42A27DB-BD31-4B8C-83A1-F6EECF244321}">
                <p14:modId xmlns:p14="http://schemas.microsoft.com/office/powerpoint/2010/main" val="3826302478"/>
              </p:ext>
            </p:extLst>
          </p:nvPr>
        </p:nvGraphicFramePr>
        <p:xfrm>
          <a:off x="1410027" y="1465359"/>
          <a:ext cx="9371948" cy="462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7976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D98C-353F-310B-8263-04CCCE75D1BF}"/>
              </a:ext>
            </a:extLst>
          </p:cNvPr>
          <p:cNvSpPr>
            <a:spLocks noGrp="1"/>
          </p:cNvSpPr>
          <p:nvPr>
            <p:ph type="title"/>
          </p:nvPr>
        </p:nvSpPr>
        <p:spPr>
          <a:xfrm>
            <a:off x="4771044" y="513831"/>
            <a:ext cx="2649911" cy="729753"/>
          </a:xfrm>
        </p:spPr>
        <p:txBody>
          <a:bodyPr anchor="b">
            <a:normAutofit/>
          </a:bodyPr>
          <a:lstStyle/>
          <a:p>
            <a:pPr algn="ctr"/>
            <a:r>
              <a:rPr lang="en-US" sz="4000"/>
              <a:t>Challenges</a:t>
            </a:r>
          </a:p>
        </p:txBody>
      </p:sp>
      <p:graphicFrame>
        <p:nvGraphicFramePr>
          <p:cNvPr id="5" name="Content Placeholder 2">
            <a:extLst>
              <a:ext uri="{FF2B5EF4-FFF2-40B4-BE49-F238E27FC236}">
                <a16:creationId xmlns:a16="http://schemas.microsoft.com/office/drawing/2014/main" id="{DA7B3F3D-EF1F-DA94-75EA-7A59407FF9EA}"/>
              </a:ext>
            </a:extLst>
          </p:cNvPr>
          <p:cNvGraphicFramePr>
            <a:graphicFrameLocks noGrp="1"/>
          </p:cNvGraphicFramePr>
          <p:nvPr>
            <p:ph idx="1"/>
            <p:extLst>
              <p:ext uri="{D42A27DB-BD31-4B8C-83A1-F6EECF244321}">
                <p14:modId xmlns:p14="http://schemas.microsoft.com/office/powerpoint/2010/main" val="2496221502"/>
              </p:ext>
            </p:extLst>
          </p:nvPr>
        </p:nvGraphicFramePr>
        <p:xfrm>
          <a:off x="1410025" y="1118659"/>
          <a:ext cx="9371948" cy="4620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26553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6503" y="2621310"/>
            <a:ext cx="3901441" cy="1619394"/>
          </a:xfrm>
        </p:spPr>
        <p:txBody>
          <a:bodyPr/>
          <a:lstStyle/>
          <a:p>
            <a:r>
              <a:rPr lang="en-US"/>
              <a:t>Questions? </a:t>
            </a:r>
          </a:p>
        </p:txBody>
      </p:sp>
    </p:spTree>
    <p:extLst>
      <p:ext uri="{BB962C8B-B14F-4D97-AF65-F5344CB8AC3E}">
        <p14:creationId xmlns:p14="http://schemas.microsoft.com/office/powerpoint/2010/main" val="3752628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6BA21-F1ED-AD17-68D8-B0FE422B3C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75C5-5DCF-08D5-9128-1D394EA4A13F}"/>
              </a:ext>
            </a:extLst>
          </p:cNvPr>
          <p:cNvSpPr>
            <a:spLocks noGrp="1"/>
          </p:cNvSpPr>
          <p:nvPr>
            <p:ph type="title"/>
          </p:nvPr>
        </p:nvSpPr>
        <p:spPr>
          <a:xfrm>
            <a:off x="1410025" y="502229"/>
            <a:ext cx="9371949" cy="1183566"/>
          </a:xfrm>
        </p:spPr>
        <p:txBody>
          <a:bodyPr anchor="b">
            <a:normAutofit/>
          </a:bodyPr>
          <a:lstStyle/>
          <a:p>
            <a:r>
              <a:rPr lang="fr-FR" sz="3600"/>
              <a:t>What is Red Tide?</a:t>
            </a:r>
          </a:p>
        </p:txBody>
      </p:sp>
      <p:sp>
        <p:nvSpPr>
          <p:cNvPr id="3" name="Content Placeholder 2">
            <a:extLst>
              <a:ext uri="{FF2B5EF4-FFF2-40B4-BE49-F238E27FC236}">
                <a16:creationId xmlns:a16="http://schemas.microsoft.com/office/drawing/2014/main" id="{DE401C7A-6E2B-13F3-32CE-BD8136B0B4F1}"/>
              </a:ext>
            </a:extLst>
          </p:cNvPr>
          <p:cNvSpPr>
            <a:spLocks noGrp="1"/>
          </p:cNvSpPr>
          <p:nvPr>
            <p:ph sz="half" idx="1"/>
          </p:nvPr>
        </p:nvSpPr>
        <p:spPr>
          <a:xfrm>
            <a:off x="265471" y="1556281"/>
            <a:ext cx="6489289" cy="4620682"/>
          </a:xfrm>
        </p:spPr>
        <p:txBody>
          <a:bodyPr vert="horz" lIns="91440" tIns="45720" rIns="91440" bIns="45720" rtlCol="0">
            <a:normAutofit/>
          </a:bodyPr>
          <a:lstStyle/>
          <a:p>
            <a:pPr marL="210185" indent="-210185"/>
            <a:endParaRPr lang="en-US" sz="2400"/>
          </a:p>
          <a:p>
            <a:pPr marL="210185" indent="-210185"/>
            <a:r>
              <a:rPr lang="en-US" sz="2400"/>
              <a:t>Red Tide refers to harmful algal blooms caused primarily by </a:t>
            </a:r>
            <a:r>
              <a:rPr lang="en-US" sz="2400" i="1" err="1"/>
              <a:t>Karenia</a:t>
            </a:r>
            <a:r>
              <a:rPr lang="en-US" sz="2400" i="1"/>
              <a:t> brevis</a:t>
            </a:r>
            <a:endParaRPr lang="en-US" sz="2400"/>
          </a:p>
          <a:p>
            <a:pPr marL="210185" indent="-210185"/>
            <a:r>
              <a:rPr lang="en-US" sz="2400"/>
              <a:t>Eutrophication</a:t>
            </a:r>
          </a:p>
          <a:p>
            <a:pPr marL="438785" lvl="1" indent="-210185"/>
            <a:r>
              <a:rPr lang="en-US" sz="2000"/>
              <a:t>Nutrient loading: Nitrogen and Phosphorous</a:t>
            </a:r>
          </a:p>
          <a:p>
            <a:pPr marL="210185" indent="-210185"/>
            <a:r>
              <a:rPr lang="en-US" sz="2400"/>
              <a:t>Harmful to fish, marine life, and humans </a:t>
            </a:r>
          </a:p>
          <a:p>
            <a:pPr marL="438785" lvl="1" indent="-210185"/>
            <a:r>
              <a:rPr lang="en-US" sz="2000"/>
              <a:t>Respiratory irritation, nausea, mass fish and marine life kills, death possible</a:t>
            </a:r>
          </a:p>
          <a:p>
            <a:pPr marL="210185" indent="-210185"/>
            <a:r>
              <a:rPr lang="en-US" sz="2400"/>
              <a:t>Environmental degradation and economic downturn</a:t>
            </a:r>
          </a:p>
          <a:p>
            <a:pPr marL="210185" indent="-210185"/>
            <a:endParaRPr lang="en-US" sz="2000"/>
          </a:p>
        </p:txBody>
      </p:sp>
      <p:pic>
        <p:nvPicPr>
          <p:cNvPr id="4" name="Picture 3" descr="Red tide bloom makes its way to southwest Florida bays">
            <a:extLst>
              <a:ext uri="{FF2B5EF4-FFF2-40B4-BE49-F238E27FC236}">
                <a16:creationId xmlns:a16="http://schemas.microsoft.com/office/drawing/2014/main" id="{A197E121-F83B-0555-DBAE-9A591543EF1B}"/>
              </a:ext>
            </a:extLst>
          </p:cNvPr>
          <p:cNvPicPr>
            <a:picLocks noChangeAspect="1"/>
          </p:cNvPicPr>
          <p:nvPr/>
        </p:nvPicPr>
        <p:blipFill>
          <a:blip r:embed="rId4"/>
          <a:srcRect l="15579" r="17828"/>
          <a:stretch/>
        </p:blipFill>
        <p:spPr>
          <a:xfrm>
            <a:off x="6919452" y="1556281"/>
            <a:ext cx="4609775" cy="4620682"/>
          </a:xfrm>
          <a:prstGeom prst="rect">
            <a:avLst/>
          </a:prstGeom>
          <a:noFill/>
        </p:spPr>
      </p:pic>
      <p:sp>
        <p:nvSpPr>
          <p:cNvPr id="5" name="TextBox 4">
            <a:extLst>
              <a:ext uri="{FF2B5EF4-FFF2-40B4-BE49-F238E27FC236}">
                <a16:creationId xmlns:a16="http://schemas.microsoft.com/office/drawing/2014/main" id="{4E464A51-3D57-3352-7923-EBF2D10F36B4}"/>
              </a:ext>
            </a:extLst>
          </p:cNvPr>
          <p:cNvSpPr txBox="1"/>
          <p:nvPr/>
        </p:nvSpPr>
        <p:spPr>
          <a:xfrm>
            <a:off x="8168147" y="6176963"/>
            <a:ext cx="2118853" cy="276999"/>
          </a:xfrm>
          <a:prstGeom prst="rect">
            <a:avLst/>
          </a:prstGeom>
          <a:noFill/>
        </p:spPr>
        <p:txBody>
          <a:bodyPr wrap="square" rtlCol="0">
            <a:spAutoFit/>
          </a:bodyPr>
          <a:lstStyle/>
          <a:p>
            <a:r>
              <a:rPr lang="en-US" sz="1200"/>
              <a:t>Credit: Tampa Bay Times, 2019</a:t>
            </a:r>
          </a:p>
        </p:txBody>
      </p:sp>
    </p:spTree>
    <p:extLst>
      <p:ext uri="{BB962C8B-B14F-4D97-AF65-F5344CB8AC3E}">
        <p14:creationId xmlns:p14="http://schemas.microsoft.com/office/powerpoint/2010/main" val="3826623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F4243-C38F-4CBD-C37E-98717D59886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B6004E47-D843-D127-A875-0872FAFAB49B}"/>
              </a:ext>
            </a:extLst>
          </p:cNvPr>
          <p:cNvPicPr>
            <a:picLocks noChangeAspect="1"/>
          </p:cNvPicPr>
          <p:nvPr/>
        </p:nvPicPr>
        <p:blipFill>
          <a:blip r:embed="rId4"/>
          <a:srcRect t="9444" r="-141" b="278"/>
          <a:stretch/>
        </p:blipFill>
        <p:spPr>
          <a:xfrm>
            <a:off x="1513114" y="1708093"/>
            <a:ext cx="9152181" cy="4231117"/>
          </a:xfrm>
          <a:prstGeom prst="rect">
            <a:avLst/>
          </a:prstGeom>
        </p:spPr>
      </p:pic>
      <p:sp>
        <p:nvSpPr>
          <p:cNvPr id="18" name="Title 1">
            <a:extLst>
              <a:ext uri="{FF2B5EF4-FFF2-40B4-BE49-F238E27FC236}">
                <a16:creationId xmlns:a16="http://schemas.microsoft.com/office/drawing/2014/main" id="{21356E5F-3339-8860-97A9-EA9CA5D9D691}"/>
              </a:ext>
            </a:extLst>
          </p:cNvPr>
          <p:cNvSpPr>
            <a:spLocks noGrp="1"/>
          </p:cNvSpPr>
          <p:nvPr>
            <p:ph type="title"/>
          </p:nvPr>
        </p:nvSpPr>
        <p:spPr>
          <a:xfrm>
            <a:off x="1724810" y="918790"/>
            <a:ext cx="8742379" cy="475995"/>
          </a:xfrm>
        </p:spPr>
        <p:txBody>
          <a:bodyPr>
            <a:noAutofit/>
          </a:bodyPr>
          <a:lstStyle/>
          <a:p>
            <a:pPr algn="ctr"/>
            <a:r>
              <a:rPr lang="fr-FR" sz="3600"/>
              <a:t>Location in Question - Caloosahatchee River</a:t>
            </a:r>
          </a:p>
        </p:txBody>
      </p:sp>
    </p:spTree>
    <p:extLst>
      <p:ext uri="{BB962C8B-B14F-4D97-AF65-F5344CB8AC3E}">
        <p14:creationId xmlns:p14="http://schemas.microsoft.com/office/powerpoint/2010/main" val="573687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5F1F1-B4BC-E414-6261-3842785BAFA0}"/>
            </a:ext>
          </a:extLst>
        </p:cNvPr>
        <p:cNvGrpSpPr/>
        <p:nvPr/>
      </p:nvGrpSpPr>
      <p:grpSpPr>
        <a:xfrm>
          <a:off x="0" y="0"/>
          <a:ext cx="0" cy="0"/>
          <a:chOff x="0" y="0"/>
          <a:chExt cx="0" cy="0"/>
        </a:xfrm>
      </p:grpSpPr>
      <p:pic>
        <p:nvPicPr>
          <p:cNvPr id="5" name="Picture 4" descr="A map of a river&#10;&#10;AI-generated content may be incorrect.">
            <a:extLst>
              <a:ext uri="{FF2B5EF4-FFF2-40B4-BE49-F238E27FC236}">
                <a16:creationId xmlns:a16="http://schemas.microsoft.com/office/drawing/2014/main" id="{7237E935-6D2B-4ED5-CDE9-C4423A59323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43975"/>
            <a:ext cx="7906110" cy="4931183"/>
          </a:xfrm>
          <a:prstGeom prst="rect">
            <a:avLst/>
          </a:prstGeom>
          <a:noFill/>
          <a:ln>
            <a:noFill/>
          </a:ln>
        </p:spPr>
      </p:pic>
      <p:sp>
        <p:nvSpPr>
          <p:cNvPr id="9" name="Title 1">
            <a:extLst>
              <a:ext uri="{FF2B5EF4-FFF2-40B4-BE49-F238E27FC236}">
                <a16:creationId xmlns:a16="http://schemas.microsoft.com/office/drawing/2014/main" id="{0B64AA2D-4C47-5205-16DC-1AAC3CED52A9}"/>
              </a:ext>
            </a:extLst>
          </p:cNvPr>
          <p:cNvSpPr>
            <a:spLocks noGrp="1"/>
          </p:cNvSpPr>
          <p:nvPr>
            <p:ph type="title"/>
          </p:nvPr>
        </p:nvSpPr>
        <p:spPr>
          <a:xfrm>
            <a:off x="7589207" y="1710249"/>
            <a:ext cx="4406148" cy="2532888"/>
          </a:xfrm>
        </p:spPr>
        <p:txBody>
          <a:bodyPr>
            <a:normAutofit/>
          </a:bodyPr>
          <a:lstStyle/>
          <a:p>
            <a:r>
              <a:rPr lang="en-US" sz="3600"/>
              <a:t>Watershed &amp; Stations</a:t>
            </a:r>
          </a:p>
        </p:txBody>
      </p:sp>
    </p:spTree>
    <p:extLst>
      <p:ext uri="{BB962C8B-B14F-4D97-AF65-F5344CB8AC3E}">
        <p14:creationId xmlns:p14="http://schemas.microsoft.com/office/powerpoint/2010/main" val="17647184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2A5FD-0C16-DD46-2FA8-8E39B89076F0}"/>
              </a:ext>
            </a:extLst>
          </p:cNvPr>
          <p:cNvSpPr>
            <a:spLocks noGrp="1"/>
          </p:cNvSpPr>
          <p:nvPr>
            <p:ph type="title"/>
          </p:nvPr>
        </p:nvSpPr>
        <p:spPr>
          <a:xfrm>
            <a:off x="1751777" y="2263913"/>
            <a:ext cx="6949440" cy="3143393"/>
          </a:xfrm>
        </p:spPr>
        <p:txBody>
          <a:bodyPr anchor="b">
            <a:normAutofit/>
          </a:bodyPr>
          <a:lstStyle/>
          <a:p>
            <a:pPr algn="ctr">
              <a:lnSpc>
                <a:spcPct val="90000"/>
              </a:lnSpc>
            </a:pPr>
            <a:r>
              <a:rPr lang="en-US" sz="5100"/>
              <a:t>Initial Data Manipulation and Environmental Condition Visualization</a:t>
            </a:r>
          </a:p>
        </p:txBody>
      </p:sp>
    </p:spTree>
    <p:extLst>
      <p:ext uri="{BB962C8B-B14F-4D97-AF65-F5344CB8AC3E}">
        <p14:creationId xmlns:p14="http://schemas.microsoft.com/office/powerpoint/2010/main" val="2575794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raph&#10;&#10;AI-generated content may be incorrect.">
            <a:extLst>
              <a:ext uri="{FF2B5EF4-FFF2-40B4-BE49-F238E27FC236}">
                <a16:creationId xmlns:a16="http://schemas.microsoft.com/office/drawing/2014/main" id="{A7D1006E-C174-EFE3-2AAC-5C7F09FC288C}"/>
              </a:ext>
            </a:extLst>
          </p:cNvPr>
          <p:cNvPicPr>
            <a:picLocks noChangeAspect="1"/>
          </p:cNvPicPr>
          <p:nvPr/>
        </p:nvPicPr>
        <p:blipFill>
          <a:blip r:embed="rId2">
            <a:extLst>
              <a:ext uri="{28A0092B-C50C-407E-A947-70E740481C1C}">
                <a14:useLocalDpi xmlns:a14="http://schemas.microsoft.com/office/drawing/2010/main" val="0"/>
              </a:ext>
            </a:extLst>
          </a:blip>
          <a:srcRect b="58261"/>
          <a:stretch/>
        </p:blipFill>
        <p:spPr>
          <a:xfrm>
            <a:off x="629478" y="0"/>
            <a:ext cx="10933043" cy="6845037"/>
          </a:xfrm>
          <a:prstGeom prst="rect">
            <a:avLst/>
          </a:prstGeom>
        </p:spPr>
      </p:pic>
    </p:spTree>
    <p:extLst>
      <p:ext uri="{BB962C8B-B14F-4D97-AF65-F5344CB8AC3E}">
        <p14:creationId xmlns:p14="http://schemas.microsoft.com/office/powerpoint/2010/main" val="533820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B4B30B-A1FA-494F-B45B-D19F01671D08}"/>
            </a:ext>
          </a:extLst>
        </p:cNvPr>
        <p:cNvGrpSpPr/>
        <p:nvPr/>
      </p:nvGrpSpPr>
      <p:grpSpPr>
        <a:xfrm>
          <a:off x="0" y="0"/>
          <a:ext cx="0" cy="0"/>
          <a:chOff x="0" y="0"/>
          <a:chExt cx="0" cy="0"/>
        </a:xfrm>
      </p:grpSpPr>
      <p:pic>
        <p:nvPicPr>
          <p:cNvPr id="3" name="Picture 2" descr="A screenshot of a graph&#10;&#10;AI-generated content may be incorrect.">
            <a:extLst>
              <a:ext uri="{FF2B5EF4-FFF2-40B4-BE49-F238E27FC236}">
                <a16:creationId xmlns:a16="http://schemas.microsoft.com/office/drawing/2014/main" id="{B01556D1-AA85-BF3D-1EC2-EF499F96B1F4}"/>
              </a:ext>
            </a:extLst>
          </p:cNvPr>
          <p:cNvPicPr>
            <a:picLocks noChangeAspect="1"/>
          </p:cNvPicPr>
          <p:nvPr/>
        </p:nvPicPr>
        <p:blipFill>
          <a:blip r:embed="rId2">
            <a:extLst>
              <a:ext uri="{28A0092B-C50C-407E-A947-70E740481C1C}">
                <a14:useLocalDpi xmlns:a14="http://schemas.microsoft.com/office/drawing/2010/main" val="0"/>
              </a:ext>
            </a:extLst>
          </a:blip>
          <a:srcRect t="41533" b="30728"/>
          <a:stretch/>
        </p:blipFill>
        <p:spPr>
          <a:xfrm>
            <a:off x="52551" y="672661"/>
            <a:ext cx="12086897" cy="5029265"/>
          </a:xfrm>
          <a:prstGeom prst="rect">
            <a:avLst/>
          </a:prstGeom>
        </p:spPr>
      </p:pic>
    </p:spTree>
    <p:extLst>
      <p:ext uri="{BB962C8B-B14F-4D97-AF65-F5344CB8AC3E}">
        <p14:creationId xmlns:p14="http://schemas.microsoft.com/office/powerpoint/2010/main" val="1057319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39F13-A9C8-5B07-3401-85AED435DB06}"/>
            </a:ext>
          </a:extLst>
        </p:cNvPr>
        <p:cNvGrpSpPr/>
        <p:nvPr/>
      </p:nvGrpSpPr>
      <p:grpSpPr>
        <a:xfrm>
          <a:off x="0" y="0"/>
          <a:ext cx="0" cy="0"/>
          <a:chOff x="0" y="0"/>
          <a:chExt cx="0" cy="0"/>
        </a:xfrm>
      </p:grpSpPr>
      <p:pic>
        <p:nvPicPr>
          <p:cNvPr id="5" name="Picture 4" descr="A graph showing the amount of nitrogen from callossachatchee river&#10;&#10;AI-generated content may be incorrect.">
            <a:extLst>
              <a:ext uri="{FF2B5EF4-FFF2-40B4-BE49-F238E27FC236}">
                <a16:creationId xmlns:a16="http://schemas.microsoft.com/office/drawing/2014/main" id="{4643FA9C-6C0C-3D9D-8ADB-AE63C20A4837}"/>
              </a:ext>
            </a:extLst>
          </p:cNvPr>
          <p:cNvPicPr>
            <a:picLocks noChangeAspect="1"/>
          </p:cNvPicPr>
          <p:nvPr/>
        </p:nvPicPr>
        <p:blipFill>
          <a:blip r:embed="rId3"/>
          <a:stretch>
            <a:fillRect/>
          </a:stretch>
        </p:blipFill>
        <p:spPr>
          <a:xfrm>
            <a:off x="873735" y="411420"/>
            <a:ext cx="10444530" cy="6035159"/>
          </a:xfrm>
          <a:prstGeom prst="rect">
            <a:avLst/>
          </a:prstGeom>
          <a:noFill/>
        </p:spPr>
      </p:pic>
    </p:spTree>
    <p:extLst>
      <p:ext uri="{BB962C8B-B14F-4D97-AF65-F5344CB8AC3E}">
        <p14:creationId xmlns:p14="http://schemas.microsoft.com/office/powerpoint/2010/main" val="24754310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6950BFC3-D8DA-4A85-94F7-54DA5524770B}">
      <p188:commentRel xmlns:p188="http://schemas.microsoft.com/office/powerpoint/2018/8/main" r:id="rId2"/>
    </p:ext>
  </p:extLst>
</p:sld>
</file>

<file path=ppt/theme/theme1.xml><?xml version="1.0" encoding="utf-8"?>
<a:theme xmlns:a="http://schemas.openxmlformats.org/drawingml/2006/main" name="Custom">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EC9E49B7-4EF5-484D-A5C3-E44E8A0091EA}" vid="{4A3C46E8-61CC-4603-A589-7422A47A8E4A}"/>
    </a:ext>
  </a:extLst>
</a:theme>
</file>

<file path=ppt/theme/theme2.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cology">
      <a:dk1>
        <a:srgbClr val="4D3E2F"/>
      </a:dk1>
      <a:lt1>
        <a:sysClr val="window" lastClr="FFFFFF"/>
      </a:lt1>
      <a:dk2>
        <a:srgbClr val="000000"/>
      </a:dk2>
      <a:lt2>
        <a:srgbClr val="DDDDDD"/>
      </a:lt2>
      <a:accent1>
        <a:srgbClr val="8BAA00"/>
      </a:accent1>
      <a:accent2>
        <a:srgbClr val="2A6CB2"/>
      </a:accent2>
      <a:accent3>
        <a:srgbClr val="795837"/>
      </a:accent3>
      <a:accent4>
        <a:srgbClr val="D18316"/>
      </a:accent4>
      <a:accent5>
        <a:srgbClr val="79B4F0"/>
      </a:accent5>
      <a:accent6>
        <a:srgbClr val="CDC80F"/>
      </a:accent6>
      <a:hlink>
        <a:srgbClr val="2A6CB2"/>
      </a:hlink>
      <a:folHlink>
        <a:srgbClr val="808080"/>
      </a:folHlink>
    </a:clrScheme>
    <a:fontScheme name="Corbel">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18307F-863E-465D-9426-B14DA0CBD25E}">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8F2847D-96C7-4634-93AB-D232DDB6E5EB}">
  <ds:schemaRefs>
    <ds:schemaRef ds:uri="http://schemas.microsoft.com/sharepoint/v3/contenttype/forms"/>
  </ds:schemaRefs>
</ds:datastoreItem>
</file>

<file path=customXml/itemProps3.xml><?xml version="1.0" encoding="utf-8"?>
<ds:datastoreItem xmlns:ds="http://schemas.openxmlformats.org/officeDocument/2006/customXml" ds:itemID="{074F6EFD-5A76-4C77-A0A3-4BA9EAEE14E7}">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23</Slides>
  <Notes>5</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Custom</vt:lpstr>
      <vt:lpstr>Predictive Modeling of Red Tide Events Using Machine Learning </vt:lpstr>
      <vt:lpstr>Objective</vt:lpstr>
      <vt:lpstr>What is Red Tide?</vt:lpstr>
      <vt:lpstr>Location in Question - Caloosahatchee River</vt:lpstr>
      <vt:lpstr>Watershed &amp; Stations</vt:lpstr>
      <vt:lpstr>Initial Data Manipulation and Environmental Condition Visualization</vt:lpstr>
      <vt:lpstr>PowerPoint Presentation</vt:lpstr>
      <vt:lpstr>PowerPoint Presentation</vt:lpstr>
      <vt:lpstr>PowerPoint Presentation</vt:lpstr>
      <vt:lpstr>Seasonal Variation for Multiple Environmental Conditions</vt:lpstr>
      <vt:lpstr>PowerPoint Presentation</vt:lpstr>
      <vt:lpstr>PowerPoint Presentation</vt:lpstr>
      <vt:lpstr>PowerPoint Presentation</vt:lpstr>
      <vt:lpstr>Nutrient Loading - Station Locations</vt:lpstr>
      <vt:lpstr>PowerPoint Presentation</vt:lpstr>
      <vt:lpstr>Machine Learning and Predictive Modeling</vt:lpstr>
      <vt:lpstr>Predictive Modeling: Random Forest and Logistic Regression</vt:lpstr>
      <vt:lpstr>ROC-AUC and Precision Recall Curves</vt:lpstr>
      <vt:lpstr>Correlation Matrix</vt:lpstr>
      <vt:lpstr>Evaluating Model Robustness  [Data Leakage Solved]</vt:lpstr>
      <vt:lpstr>Machine Learning Results Summary</vt:lpstr>
      <vt:lpstr>Challenges</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82</cp:revision>
  <dcterms:created xsi:type="dcterms:W3CDTF">2025-04-15T19:01:26Z</dcterms:created>
  <dcterms:modified xsi:type="dcterms:W3CDTF">2025-04-22T19:06:47Z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